
<file path=[Content_Types].xml><?xml version="1.0" encoding="utf-8"?>
<Types xmlns="http://schemas.openxmlformats.org/package/2006/content-types">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09" r:id="rId3"/>
    <p:sldId id="321" r:id="rId4"/>
    <p:sldId id="299" r:id="rId5"/>
    <p:sldId id="311" r:id="rId6"/>
    <p:sldId id="257" r:id="rId7"/>
    <p:sldId id="312" r:id="rId8"/>
    <p:sldId id="303" r:id="rId9"/>
    <p:sldId id="304" r:id="rId10"/>
    <p:sldId id="258" r:id="rId11"/>
    <p:sldId id="307" r:id="rId12"/>
    <p:sldId id="305" r:id="rId13"/>
    <p:sldId id="313" r:id="rId14"/>
    <p:sldId id="306" r:id="rId15"/>
    <p:sldId id="259" r:id="rId16"/>
    <p:sldId id="291" r:id="rId17"/>
    <p:sldId id="293" r:id="rId18"/>
    <p:sldId id="294" r:id="rId19"/>
    <p:sldId id="276" r:id="rId20"/>
    <p:sldId id="274" r:id="rId21"/>
    <p:sldId id="314" r:id="rId22"/>
    <p:sldId id="271" r:id="rId23"/>
    <p:sldId id="275" r:id="rId24"/>
    <p:sldId id="260" r:id="rId25"/>
    <p:sldId id="261" r:id="rId26"/>
    <p:sldId id="292" r:id="rId27"/>
    <p:sldId id="286" r:id="rId28"/>
    <p:sldId id="315" r:id="rId29"/>
    <p:sldId id="317" r:id="rId30"/>
    <p:sldId id="269" r:id="rId31"/>
    <p:sldId id="270" r:id="rId32"/>
    <p:sldId id="278" r:id="rId33"/>
    <p:sldId id="279" r:id="rId34"/>
    <p:sldId id="281" r:id="rId35"/>
    <p:sldId id="284" r:id="rId36"/>
    <p:sldId id="285" r:id="rId37"/>
    <p:sldId id="295" r:id="rId38"/>
    <p:sldId id="318" r:id="rId39"/>
    <p:sldId id="319" r:id="rId40"/>
    <p:sldId id="320"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48" autoAdjust="0"/>
  </p:normalViewPr>
  <p:slideViewPr>
    <p:cSldViewPr>
      <p:cViewPr>
        <p:scale>
          <a:sx n="100" d="100"/>
          <a:sy n="100" d="100"/>
        </p:scale>
        <p:origin x="542" y="1670"/>
      </p:cViewPr>
      <p:guideLst>
        <p:guide orient="horz" pos="2160"/>
        <p:guide pos="2880"/>
      </p:guideLst>
    </p:cSldViewPr>
  </p:slideViewPr>
  <p:outlineViewPr>
    <p:cViewPr>
      <p:scale>
        <a:sx n="33" d="100"/>
        <a:sy n="33" d="100"/>
      </p:scale>
      <p:origin x="38" y="1728"/>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eaLnBrk="0" hangingPunct="0">
              <a:defRPr sz="1000" i="1">
                <a:latin typeface="Times New Roman" charset="0"/>
                <a:cs typeface="+mn-cs"/>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eaLnBrk="0" hangingPunct="0">
              <a:defRPr sz="1000" i="1">
                <a:latin typeface="Times New Roman" charset="0"/>
                <a:cs typeface="+mn-cs"/>
              </a:defRPr>
            </a:lvl1pPr>
          </a:lstStyle>
          <a:p>
            <a:pPr>
              <a:defRPr/>
            </a:pPr>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eaLnBrk="0" hangingPunct="0">
              <a:defRPr sz="1000" i="1">
                <a:latin typeface="Times New Roman" charset="0"/>
                <a:cs typeface="+mn-cs"/>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eaLnBrk="0" hangingPunct="0">
              <a:defRPr sz="1000" i="1">
                <a:latin typeface="Times New Roman" charset="0"/>
                <a:cs typeface="+mn-cs"/>
              </a:defRPr>
            </a:lvl1pPr>
          </a:lstStyle>
          <a:p>
            <a:pPr>
              <a:defRPr/>
            </a:pPr>
            <a:fld id="{292E444A-4577-4DB1-9796-B8443E8B971E}" type="slidenum">
              <a:rPr lang="en-US"/>
              <a:pPr>
                <a:defRPr/>
              </a:pPr>
              <a:t>‹#›</a:t>
            </a:fld>
            <a:endParaRPr lang="en-US"/>
          </a:p>
        </p:txBody>
      </p:sp>
    </p:spTree>
    <p:extLst>
      <p:ext uri="{BB962C8B-B14F-4D97-AF65-F5344CB8AC3E}">
        <p14:creationId xmlns:p14="http://schemas.microsoft.com/office/powerpoint/2010/main" val="118061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eaLnBrk="0" hangingPunct="0">
              <a:defRPr sz="1000" i="1">
                <a:latin typeface="Times New Roman" charset="0"/>
                <a:cs typeface="+mn-cs"/>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eaLnBrk="0" hangingPunct="0">
              <a:defRPr sz="1000" i="1">
                <a:latin typeface="Times New Roman" charset="0"/>
                <a:cs typeface="+mn-cs"/>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eaLnBrk="0" hangingPunct="0">
              <a:defRPr sz="1000" i="1">
                <a:latin typeface="Times New Roman" charset="0"/>
                <a:cs typeface="+mn-cs"/>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eaLnBrk="0" hangingPunct="0">
              <a:defRPr sz="1000" i="1">
                <a:latin typeface="Times New Roman" charset="0"/>
                <a:cs typeface="+mn-cs"/>
              </a:defRPr>
            </a:lvl1pPr>
          </a:lstStyle>
          <a:p>
            <a:pPr>
              <a:defRPr/>
            </a:pPr>
            <a:fld id="{88DB996E-7A7C-4AFE-B827-8D176A6991A5}" type="slidenum">
              <a:rPr lang="en-US"/>
              <a:pPr>
                <a:defRPr/>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88912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C1128BA1-7282-4135-96C1-7478BC81F7A8}" type="slidenum">
              <a:rPr lang="en-US" altLang="en-US" sz="1000" smtClean="0"/>
              <a:pPr>
                <a:defRPr/>
              </a:pPr>
              <a:t>1</a:t>
            </a:fld>
            <a:endParaRPr lang="en-US" altLang="en-US" sz="1000" smtClean="0"/>
          </a:p>
        </p:txBody>
      </p:sp>
      <p:sp>
        <p:nvSpPr>
          <p:cNvPr id="44035" name="Rectangle 2"/>
          <p:cNvSpPr>
            <a:spLocks noGrp="1" noRot="1" noChangeAspect="1" noChangeArrowheads="1" noTextEdit="1"/>
          </p:cNvSpPr>
          <p:nvPr>
            <p:ph type="sldImg"/>
          </p:nvPr>
        </p:nvSpPr>
        <p:spPr>
          <a:xfrm>
            <a:off x="1150938" y="692150"/>
            <a:ext cx="4556125" cy="3416300"/>
          </a:xfrm>
          <a:ln cap="flat"/>
        </p:spPr>
      </p:sp>
      <p:sp>
        <p:nvSpPr>
          <p:cNvPr id="44036" name="Rectangle 3"/>
          <p:cNvSpPr>
            <a:spLocks noGrp="1" noChangeArrowheads="1"/>
          </p:cNvSpPr>
          <p:nvPr>
            <p:ph type="body" idx="1"/>
          </p:nvPr>
        </p:nvSpPr>
        <p:spPr>
          <a:noFill/>
        </p:spPr>
        <p:txBody>
          <a:bodyPr/>
          <a:lstStyle/>
          <a:p>
            <a:r>
              <a:rPr lang="en-US" altLang="en-US" dirty="0" smtClean="0">
                <a:latin typeface="Times New Roman" pitchFamily="18" charset="0"/>
              </a:rPr>
              <a:t>“</a:t>
            </a:r>
            <a:r>
              <a:rPr lang="en-US" altLang="en-US" dirty="0" err="1" smtClean="0">
                <a:latin typeface="Times New Roman" pitchFamily="18" charset="0"/>
              </a:rPr>
              <a:t>Languaging</a:t>
            </a:r>
            <a:r>
              <a:rPr lang="en-US" altLang="en-US" dirty="0" smtClean="0">
                <a:latin typeface="Times New Roman" pitchFamily="18" charset="0"/>
              </a:rPr>
              <a:t>”</a:t>
            </a:r>
            <a:r>
              <a:rPr lang="en-US" altLang="en-US" baseline="0" dirty="0" smtClean="0">
                <a:latin typeface="Times New Roman" pitchFamily="18" charset="0"/>
              </a:rPr>
              <a:t> is </a:t>
            </a:r>
            <a:r>
              <a:rPr lang="en-US" altLang="en-US" dirty="0" smtClean="0">
                <a:latin typeface="Times New Roman" pitchFamily="18" charset="0"/>
              </a:rPr>
              <a:t> about learning those words that cause the “fight” response so you can avoid the fight and master the situation.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0DE18E6E-1AEC-4863-B8F5-F849A6633F4F}" type="slidenum">
              <a:rPr lang="en-US" altLang="en-US" sz="1000" smtClean="0"/>
              <a:pPr>
                <a:defRPr/>
              </a:pPr>
              <a:t>10</a:t>
            </a:fld>
            <a:endParaRPr lang="en-US" altLang="en-US" sz="1000" smtClean="0"/>
          </a:p>
        </p:txBody>
      </p:sp>
      <p:sp>
        <p:nvSpPr>
          <p:cNvPr id="52227" name="Rectangle 2"/>
          <p:cNvSpPr>
            <a:spLocks noGrp="1" noRot="1" noChangeAspect="1" noChangeArrowheads="1" noTextEdit="1"/>
          </p:cNvSpPr>
          <p:nvPr>
            <p:ph type="sldImg"/>
          </p:nvPr>
        </p:nvSpPr>
        <p:spPr>
          <a:xfrm>
            <a:off x="1150938" y="692150"/>
            <a:ext cx="4556125" cy="3416300"/>
          </a:xfrm>
          <a:ln cap="flat"/>
        </p:spPr>
      </p:sp>
      <p:sp>
        <p:nvSpPr>
          <p:cNvPr id="52228" name="Rectangle 3"/>
          <p:cNvSpPr>
            <a:spLocks noGrp="1" noChangeArrowheads="1"/>
          </p:cNvSpPr>
          <p:nvPr>
            <p:ph type="body" idx="1"/>
          </p:nvPr>
        </p:nvSpPr>
        <p:spPr>
          <a:noFill/>
        </p:spPr>
        <p:txBody>
          <a:bodyPr/>
          <a:lstStyle/>
          <a:p>
            <a:r>
              <a:rPr lang="en-US" altLang="en-US" smtClean="0">
                <a:latin typeface="Times New Roman" pitchFamily="18" charset="0"/>
              </a:rPr>
              <a:t>Read Blink to learn more about how we develop our reactions to words and situtations.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33726852-DF2D-42CA-A66E-9BA7583535BF}" type="slidenum">
              <a:rPr lang="en-US" altLang="en-US" sz="1000" smtClean="0"/>
              <a:pPr>
                <a:defRPr/>
              </a:pPr>
              <a:t>11</a:t>
            </a:fld>
            <a:endParaRPr lang="en-US" altLang="en-US" sz="1000" smtClean="0"/>
          </a:p>
        </p:txBody>
      </p:sp>
      <p:sp>
        <p:nvSpPr>
          <p:cNvPr id="53251" name="Rectangle 2"/>
          <p:cNvSpPr>
            <a:spLocks noGrp="1" noRot="1" noChangeAspect="1" noChangeArrowheads="1" noTextEdit="1"/>
          </p:cNvSpPr>
          <p:nvPr>
            <p:ph type="sldImg"/>
          </p:nvPr>
        </p:nvSpPr>
        <p:spPr>
          <a:xfrm>
            <a:off x="1150938" y="692150"/>
            <a:ext cx="4556125" cy="3416300"/>
          </a:xfrm>
          <a:ln/>
        </p:spPr>
      </p:sp>
      <p:sp>
        <p:nvSpPr>
          <p:cNvPr id="53252" name="Rectangle 3"/>
          <p:cNvSpPr>
            <a:spLocks noGrp="1" noChangeArrowheads="1"/>
          </p:cNvSpPr>
          <p:nvPr>
            <p:ph type="body" idx="1"/>
          </p:nvPr>
        </p:nvSpPr>
        <p:spPr>
          <a:noFill/>
        </p:spPr>
        <p:txBody>
          <a:bodyPr/>
          <a:lstStyle/>
          <a:p>
            <a:r>
              <a:rPr lang="en-US" altLang="en-US" smtClean="0">
                <a:latin typeface="Times New Roman" pitchFamily="18" charset="0"/>
              </a:rPr>
              <a:t>There is a screen in your head attached to your senses.  It is holographic.  You receive a total picture filled in by your experiences.  You create a reality for yourself in an instant.  Have you read BLINK.  You make many decisions about your situation instantly.  It is part of your flight or fight  survival mechanism. Spotting a mountain lion in your path creates instant reaction and self talk.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0CFBFB58-B3EE-410C-B8C1-6B728B19D9C3}" type="slidenum">
              <a:rPr lang="en-US" altLang="en-US" sz="1000" smtClean="0"/>
              <a:pPr>
                <a:defRPr/>
              </a:pPr>
              <a:t>12</a:t>
            </a:fld>
            <a:endParaRPr lang="en-US" altLang="en-US" sz="1000" smtClean="0"/>
          </a:p>
        </p:txBody>
      </p:sp>
      <p:sp>
        <p:nvSpPr>
          <p:cNvPr id="54275" name="Rectangle 2"/>
          <p:cNvSpPr>
            <a:spLocks noGrp="1" noRot="1" noChangeAspect="1" noChangeArrowheads="1" noTextEdit="1"/>
          </p:cNvSpPr>
          <p:nvPr>
            <p:ph type="sldImg"/>
          </p:nvPr>
        </p:nvSpPr>
        <p:spPr>
          <a:xfrm>
            <a:off x="1150938" y="692150"/>
            <a:ext cx="4556125" cy="3416300"/>
          </a:xfrm>
          <a:ln/>
        </p:spPr>
      </p:sp>
      <p:sp>
        <p:nvSpPr>
          <p:cNvPr id="54276" name="Rectangle 3"/>
          <p:cNvSpPr>
            <a:spLocks noGrp="1" noChangeArrowheads="1"/>
          </p:cNvSpPr>
          <p:nvPr>
            <p:ph type="body" idx="1"/>
          </p:nvPr>
        </p:nvSpPr>
        <p:spPr>
          <a:noFill/>
        </p:spPr>
        <p:txBody>
          <a:bodyPr/>
          <a:lstStyle/>
          <a:p>
            <a:r>
              <a:rPr lang="en-US" altLang="en-US" smtClean="0">
                <a:latin typeface="Times New Roman" pitchFamily="18" charset="0"/>
              </a:rPr>
              <a:t>Affective filters are conditioned emotional responses to certain tones of voice, facial expressions – Mom’s certain voice, that certain look. </a:t>
            </a:r>
          </a:p>
          <a:p>
            <a:r>
              <a:rPr lang="en-US" altLang="en-US" smtClean="0">
                <a:latin typeface="Times New Roman" pitchFamily="18" charset="0"/>
              </a:rPr>
              <a:t>Effective filters are those generated by the circumstances – more of a flight or fight thing where you cannot focus because of your surroundings. </a:t>
            </a:r>
          </a:p>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D7F75737-6CE8-46C5-897C-6101BBEB7D25}" type="slidenum">
              <a:rPr lang="en-US" altLang="en-US" sz="1000" smtClean="0"/>
              <a:pPr>
                <a:defRPr/>
              </a:pPr>
              <a:t>13</a:t>
            </a:fld>
            <a:endParaRPr lang="en-US" altLang="en-US" sz="1000" smtClean="0"/>
          </a:p>
        </p:txBody>
      </p:sp>
      <p:sp>
        <p:nvSpPr>
          <p:cNvPr id="55299" name="Rectangle 2"/>
          <p:cNvSpPr>
            <a:spLocks noGrp="1" noRot="1" noChangeAspect="1" noChangeArrowheads="1" noTextEdit="1"/>
          </p:cNvSpPr>
          <p:nvPr>
            <p:ph type="sldImg"/>
          </p:nvPr>
        </p:nvSpPr>
        <p:spPr>
          <a:xfrm>
            <a:off x="1150938" y="692150"/>
            <a:ext cx="4556125" cy="3416300"/>
          </a:xfrm>
          <a:ln/>
        </p:spPr>
      </p:sp>
      <p:sp>
        <p:nvSpPr>
          <p:cNvPr id="55300" name="Rectangle 3"/>
          <p:cNvSpPr>
            <a:spLocks noGrp="1" noChangeArrowheads="1"/>
          </p:cNvSpPr>
          <p:nvPr>
            <p:ph type="body" idx="1"/>
          </p:nvPr>
        </p:nvSpPr>
        <p:spPr>
          <a:noFill/>
        </p:spPr>
        <p:txBody>
          <a:bodyPr/>
          <a:lstStyle/>
          <a:p>
            <a:r>
              <a:rPr lang="en-US" altLang="en-US" smtClean="0">
                <a:latin typeface="Times New Roman" pitchFamily="18" charset="0"/>
              </a:rPr>
              <a:t>Many languages attach status to age and treat the older people with respect</a:t>
            </a:r>
          </a:p>
          <a:p>
            <a:r>
              <a:rPr lang="en-US" altLang="en-US" smtClean="0">
                <a:latin typeface="Times New Roman" pitchFamily="18" charset="0"/>
              </a:rPr>
              <a:t>Hand jesters have significantly different meanings in different cultures</a:t>
            </a:r>
          </a:p>
          <a:p>
            <a:r>
              <a:rPr lang="en-US" altLang="en-US" smtClean="0">
                <a:latin typeface="Times New Roman" pitchFamily="18" charset="0"/>
              </a:rPr>
              <a:t>Many cultures bow or smile at different things.  Each culture imprints different pictures for the same intangible words – for instance food in one culture may not be food in another. </a:t>
            </a:r>
          </a:p>
          <a:p>
            <a:endParaRPr lang="en-US" altLang="en-US" smtClean="0">
              <a:latin typeface="Times New Roman" pitchFamily="18" charset="0"/>
            </a:endParaRPr>
          </a:p>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A8B53046-95B1-41C7-A8FE-E193DCEF178A}" type="slidenum">
              <a:rPr lang="en-US" altLang="en-US" sz="1000" smtClean="0"/>
              <a:pPr>
                <a:defRPr/>
              </a:pPr>
              <a:t>14</a:t>
            </a:fld>
            <a:endParaRPr lang="en-US" altLang="en-US" sz="1000" smtClean="0"/>
          </a:p>
        </p:txBody>
      </p:sp>
      <p:sp>
        <p:nvSpPr>
          <p:cNvPr id="56323" name="Rectangle 2"/>
          <p:cNvSpPr>
            <a:spLocks noGrp="1" noRot="1" noChangeAspect="1" noChangeArrowheads="1" noTextEdit="1"/>
          </p:cNvSpPr>
          <p:nvPr>
            <p:ph type="sldImg"/>
          </p:nvPr>
        </p:nvSpPr>
        <p:spPr>
          <a:xfrm>
            <a:off x="1150938" y="692150"/>
            <a:ext cx="4556125" cy="3416300"/>
          </a:xfrm>
          <a:ln/>
        </p:spPr>
      </p:sp>
      <p:sp>
        <p:nvSpPr>
          <p:cNvPr id="56324" name="Rectangle 3"/>
          <p:cNvSpPr>
            <a:spLocks noGrp="1" noChangeArrowheads="1"/>
          </p:cNvSpPr>
          <p:nvPr>
            <p:ph type="body" idx="1"/>
          </p:nvPr>
        </p:nvSpPr>
        <p:spPr>
          <a:noFill/>
        </p:spPr>
        <p:txBody>
          <a:bodyPr/>
          <a:lstStyle/>
          <a:p>
            <a:pPr lvl="1"/>
            <a:r>
              <a:rPr lang="en-US" altLang="en-US" smtClean="0">
                <a:latin typeface="Times New Roman" pitchFamily="18" charset="0"/>
              </a:rPr>
              <a:t>From “</a:t>
            </a:r>
            <a:r>
              <a:rPr lang="en-US" altLang="en-US" u="sng" smtClean="0">
                <a:latin typeface="Times New Roman" pitchFamily="18" charset="0"/>
              </a:rPr>
              <a:t>You just don’t understand” - </a:t>
            </a:r>
            <a:r>
              <a:rPr lang="en-US" altLang="en-US" smtClean="0">
                <a:latin typeface="Times New Roman" pitchFamily="18" charset="0"/>
              </a:rPr>
              <a:t> men cherish independence - </a:t>
            </a:r>
          </a:p>
          <a:p>
            <a:pPr lvl="1"/>
            <a:r>
              <a:rPr lang="en-US" altLang="en-US" smtClean="0">
                <a:latin typeface="Times New Roman" pitchFamily="18" charset="0"/>
              </a:rPr>
              <a:t> women cherish trust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8C91EFEE-69CB-40F2-B7E9-D137A43158B4}" type="slidenum">
              <a:rPr lang="en-US" altLang="en-US" sz="1000" smtClean="0"/>
              <a:pPr>
                <a:defRPr/>
              </a:pPr>
              <a:t>15</a:t>
            </a:fld>
            <a:endParaRPr lang="en-US" altLang="en-US" sz="1000" smtClean="0"/>
          </a:p>
        </p:txBody>
      </p:sp>
      <p:sp>
        <p:nvSpPr>
          <p:cNvPr id="57347" name="Rectangle 2"/>
          <p:cNvSpPr>
            <a:spLocks noGrp="1" noRot="1" noChangeAspect="1" noChangeArrowheads="1" noTextEdit="1"/>
          </p:cNvSpPr>
          <p:nvPr>
            <p:ph type="sldImg"/>
          </p:nvPr>
        </p:nvSpPr>
        <p:spPr>
          <a:xfrm>
            <a:off x="1150938" y="692150"/>
            <a:ext cx="4556125" cy="3416300"/>
          </a:xfrm>
          <a:ln cap="flat"/>
        </p:spPr>
      </p:sp>
      <p:sp>
        <p:nvSpPr>
          <p:cNvPr id="57348" name="Rectangle 3"/>
          <p:cNvSpPr>
            <a:spLocks noGrp="1" noChangeArrowheads="1"/>
          </p:cNvSpPr>
          <p:nvPr>
            <p:ph type="body" idx="1"/>
          </p:nvPr>
        </p:nvSpPr>
        <p:spPr>
          <a:noFill/>
        </p:spPr>
        <p:txBody>
          <a:bodyPr/>
          <a:lstStyle/>
          <a:p>
            <a:r>
              <a:rPr lang="en-US" altLang="en-US" dirty="0" smtClean="0">
                <a:latin typeface="Times New Roman" pitchFamily="18" charset="0"/>
              </a:rPr>
              <a:t>There are choices between words in every situation.</a:t>
            </a:r>
          </a:p>
          <a:p>
            <a:r>
              <a:rPr lang="en-US" altLang="en-US" dirty="0" smtClean="0">
                <a:latin typeface="Times New Roman" pitchFamily="18" charset="0"/>
              </a:rPr>
              <a:t>Choosing words that communicate the “spirit” of your meaning is a</a:t>
            </a:r>
            <a:r>
              <a:rPr lang="en-US" altLang="en-US" baseline="0" dirty="0" smtClean="0">
                <a:latin typeface="Times New Roman" pitchFamily="18" charset="0"/>
              </a:rPr>
              <a:t> learned</a:t>
            </a:r>
            <a:r>
              <a:rPr lang="en-US" altLang="en-US" dirty="0" smtClean="0">
                <a:latin typeface="Times New Roman" pitchFamily="18" charset="0"/>
              </a:rPr>
              <a:t> art.</a:t>
            </a:r>
          </a:p>
          <a:p>
            <a:r>
              <a:rPr lang="en-US" altLang="en-US" dirty="0" smtClean="0">
                <a:latin typeface="Times New Roman" pitchFamily="18" charset="0"/>
              </a:rPr>
              <a:t>Being aware of the intrinsic meanings attached to each word helps you make better word choices internally and externally. The following are common</a:t>
            </a:r>
            <a:r>
              <a:rPr lang="en-US" altLang="en-US" baseline="0" dirty="0" smtClean="0">
                <a:latin typeface="Times New Roman" pitchFamily="18" charset="0"/>
              </a:rPr>
              <a:t> words and </a:t>
            </a:r>
            <a:r>
              <a:rPr lang="en-US" altLang="en-US" dirty="0" smtClean="0">
                <a:latin typeface="Times New Roman" pitchFamily="18" charset="0"/>
              </a:rPr>
              <a:t>suggested substitutes</a:t>
            </a:r>
            <a:r>
              <a:rPr lang="en-US" altLang="en-US" baseline="0" dirty="0" smtClean="0">
                <a:latin typeface="Times New Roman" pitchFamily="18" charset="0"/>
              </a:rPr>
              <a:t>.  Notice the difference in tone.</a:t>
            </a:r>
            <a:endParaRPr lang="en-US" altLang="en-US" dirty="0" smtClean="0">
              <a:latin typeface="Times New Roman" pitchFamily="18" charset="0"/>
            </a:endParaRPr>
          </a:p>
          <a:p>
            <a:endParaRPr lang="en-US" altLang="en-US"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24734ADC-E1F9-43D5-84B0-0B78B182D560}" type="slidenum">
              <a:rPr lang="en-US" altLang="en-US" sz="1000" smtClean="0"/>
              <a:pPr>
                <a:defRPr/>
              </a:pPr>
              <a:t>16</a:t>
            </a:fld>
            <a:endParaRPr lang="en-US" altLang="en-US" sz="1000" smtClean="0"/>
          </a:p>
        </p:txBody>
      </p:sp>
      <p:sp>
        <p:nvSpPr>
          <p:cNvPr id="58371" name="Rectangle 2"/>
          <p:cNvSpPr>
            <a:spLocks noGrp="1" noRot="1" noChangeAspect="1" noChangeArrowheads="1" noTextEdit="1"/>
          </p:cNvSpPr>
          <p:nvPr>
            <p:ph type="sldImg"/>
          </p:nvPr>
        </p:nvSpPr>
        <p:spPr>
          <a:xfrm>
            <a:off x="1150938" y="692150"/>
            <a:ext cx="4556125" cy="3416300"/>
          </a:xfrm>
          <a:ln/>
        </p:spPr>
      </p:sp>
      <p:sp>
        <p:nvSpPr>
          <p:cNvPr id="58372" name="Rectangle 3"/>
          <p:cNvSpPr>
            <a:spLocks noGrp="1" noChangeArrowheads="1"/>
          </p:cNvSpPr>
          <p:nvPr>
            <p:ph type="body" idx="1"/>
          </p:nvPr>
        </p:nvSpPr>
        <p:spPr>
          <a:noFill/>
        </p:spPr>
        <p:txBody>
          <a:bodyPr/>
          <a:lstStyle/>
          <a:p>
            <a:r>
              <a:rPr lang="en-US" altLang="en-US" smtClean="0">
                <a:latin typeface="Times New Roman" pitchFamily="18" charset="0"/>
              </a:rPr>
              <a:t>The following words and phrases and their less emotional counterparts are offered for your consideration.  </a:t>
            </a:r>
          </a:p>
          <a:p>
            <a:r>
              <a:rPr lang="en-US" altLang="en-US" smtClean="0">
                <a:latin typeface="Times New Roman" pitchFamily="18" charset="0"/>
              </a:rPr>
              <a:t>Read the headline word or phrase and consider the reactions each engenders. </a:t>
            </a:r>
          </a:p>
          <a:p>
            <a:r>
              <a:rPr lang="en-US" altLang="en-US" smtClean="0">
                <a:latin typeface="Times New Roman" pitchFamily="18" charset="0"/>
              </a:rPr>
              <a:t>Then consider learning to replace that word or phrase with one or more of the alternatives.</a:t>
            </a:r>
          </a:p>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C15B855D-8D9A-40B1-A523-97B67B4EA358}" type="slidenum">
              <a:rPr lang="en-US" altLang="en-US" sz="1000" smtClean="0"/>
              <a:pPr>
                <a:defRPr/>
              </a:pPr>
              <a:t>17</a:t>
            </a:fld>
            <a:endParaRPr lang="en-US" altLang="en-US" sz="1000" smtClean="0"/>
          </a:p>
        </p:txBody>
      </p:sp>
      <p:sp>
        <p:nvSpPr>
          <p:cNvPr id="59395" name="Rectangle 2"/>
          <p:cNvSpPr>
            <a:spLocks noGrp="1" noRot="1" noChangeAspect="1" noChangeArrowheads="1" noTextEdit="1"/>
          </p:cNvSpPr>
          <p:nvPr>
            <p:ph type="sldImg"/>
          </p:nvPr>
        </p:nvSpPr>
        <p:spPr>
          <a:xfrm>
            <a:off x="1150938" y="692150"/>
            <a:ext cx="4556125" cy="3416300"/>
          </a:xfrm>
          <a:ln/>
        </p:spPr>
      </p:sp>
      <p:sp>
        <p:nvSpPr>
          <p:cNvPr id="59396" name="Rectangle 3"/>
          <p:cNvSpPr>
            <a:spLocks noGrp="1" noChangeArrowheads="1"/>
          </p:cNvSpPr>
          <p:nvPr>
            <p:ph type="body" idx="1"/>
          </p:nvPr>
        </p:nvSpPr>
        <p:spPr>
          <a:noFill/>
        </p:spPr>
        <p:txBody>
          <a:bodyPr/>
          <a:lstStyle/>
          <a:p>
            <a:r>
              <a:rPr lang="en-US" altLang="en-US" smtClean="0">
                <a:latin typeface="Times New Roman" pitchFamily="18" charset="0"/>
              </a:rPr>
              <a:t>Watch your reaction to this:  Don’t picture a white rabbit.  Lots of Don’t stories – Use KC in the car with the snow cone.  The last thing you hear either from yourself or others has power on your actions.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6DC724AB-5EAD-4FA7-B03C-AD92FA8A7698}" type="slidenum">
              <a:rPr lang="en-US" altLang="en-US" sz="1000" smtClean="0"/>
              <a:pPr>
                <a:defRPr/>
              </a:pPr>
              <a:t>18</a:t>
            </a:fld>
            <a:endParaRPr lang="en-US" altLang="en-US" sz="1000" smtClean="0"/>
          </a:p>
        </p:txBody>
      </p:sp>
      <p:sp>
        <p:nvSpPr>
          <p:cNvPr id="60419" name="Rectangle 2"/>
          <p:cNvSpPr>
            <a:spLocks noGrp="1" noRot="1" noChangeAspect="1" noChangeArrowheads="1" noTextEdit="1"/>
          </p:cNvSpPr>
          <p:nvPr>
            <p:ph type="sldImg"/>
          </p:nvPr>
        </p:nvSpPr>
        <p:spPr>
          <a:xfrm>
            <a:off x="1150938" y="692150"/>
            <a:ext cx="4556125" cy="3416300"/>
          </a:xfrm>
          <a:ln/>
        </p:spPr>
      </p:sp>
      <p:sp>
        <p:nvSpPr>
          <p:cNvPr id="60420" name="Rectangle 3"/>
          <p:cNvSpPr>
            <a:spLocks noGrp="1" noChangeArrowheads="1"/>
          </p:cNvSpPr>
          <p:nvPr>
            <p:ph type="body" idx="1"/>
          </p:nvPr>
        </p:nvSpPr>
        <p:spPr>
          <a:noFill/>
        </p:spPr>
        <p:txBody>
          <a:bodyPr/>
          <a:lstStyle/>
          <a:p>
            <a:r>
              <a:rPr lang="en-US" altLang="en-US" dirty="0" smtClean="0">
                <a:latin typeface="Times New Roman" pitchFamily="18" charset="0"/>
              </a:rPr>
              <a:t>Number one fear in this culture.  People avoid taking the responsibility so they do not risk failing.  Self-actualization</a:t>
            </a:r>
            <a:r>
              <a:rPr lang="en-US" altLang="en-US" baseline="0" dirty="0" smtClean="0">
                <a:latin typeface="Times New Roman" pitchFamily="18" charset="0"/>
              </a:rPr>
              <a:t> if founded in taking personal</a:t>
            </a:r>
            <a:r>
              <a:rPr lang="en-US" altLang="en-US" dirty="0" smtClean="0">
                <a:latin typeface="Times New Roman" pitchFamily="18" charset="0"/>
              </a:rPr>
              <a:t> responsibility and</a:t>
            </a:r>
            <a:r>
              <a:rPr lang="en-US" altLang="en-US" baseline="0" dirty="0" smtClean="0">
                <a:latin typeface="Times New Roman" pitchFamily="18" charset="0"/>
              </a:rPr>
              <a:t> group success is based on members taking responsibility</a:t>
            </a:r>
            <a:r>
              <a:rPr lang="en-US" altLang="en-US" dirty="0" smtClean="0">
                <a:latin typeface="Times New Roman" pitchFamily="18" charset="0"/>
              </a:rPr>
              <a:t>.  Take the sting out of the word with this acronym. </a:t>
            </a:r>
          </a:p>
          <a:p>
            <a:r>
              <a:rPr lang="en-US" altLang="en-US" dirty="0" smtClean="0">
                <a:latin typeface="Times New Roman" pitchFamily="18" charset="0"/>
              </a:rPr>
              <a:t>You only loose if you choose to loose.  Mistakes are vital to learning.  “A mistake is only an error when you do not lean from it”  - JFK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3C21FE76-DC6E-407F-A330-88532645DAEE}" type="slidenum">
              <a:rPr lang="en-US" altLang="en-US" sz="1000" smtClean="0"/>
              <a:pPr>
                <a:defRPr/>
              </a:pPr>
              <a:t>19</a:t>
            </a:fld>
            <a:endParaRPr lang="en-US" altLang="en-US" sz="1000" smtClean="0"/>
          </a:p>
        </p:txBody>
      </p:sp>
      <p:sp>
        <p:nvSpPr>
          <p:cNvPr id="61443" name="Rectangle 2"/>
          <p:cNvSpPr>
            <a:spLocks noGrp="1" noRot="1" noChangeAspect="1" noChangeArrowheads="1" noTextEdit="1"/>
          </p:cNvSpPr>
          <p:nvPr>
            <p:ph type="sldImg"/>
          </p:nvPr>
        </p:nvSpPr>
        <p:spPr>
          <a:xfrm>
            <a:off x="1150938" y="692150"/>
            <a:ext cx="4556125" cy="3416300"/>
          </a:xfrm>
          <a:ln cap="flat"/>
        </p:spPr>
      </p:sp>
      <p:sp>
        <p:nvSpPr>
          <p:cNvPr id="61444" name="Rectangle 3"/>
          <p:cNvSpPr>
            <a:spLocks noGrp="1" noChangeArrowheads="1"/>
          </p:cNvSpPr>
          <p:nvPr>
            <p:ph type="body" idx="1"/>
          </p:nvPr>
        </p:nvSpPr>
        <p:spPr>
          <a:noFill/>
        </p:spPr>
        <p:txBody>
          <a:bodyPr/>
          <a:lstStyle/>
          <a:p>
            <a:r>
              <a:rPr lang="en-US" altLang="en-US" dirty="0" smtClean="0">
                <a:latin typeface="Times New Roman" pitchFamily="18" charset="0"/>
              </a:rPr>
              <a:t>Yoda and the sinking space ship – “there is no try.”  Try to raise your hand.  There is no 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p:spPr>
        <p:txBody>
          <a:bodyPr/>
          <a:lstStyle/>
          <a:p>
            <a:pPr>
              <a:buFont typeface="Monotype Sorts" pitchFamily="2" charset="2"/>
              <a:buNone/>
              <a:defRPr/>
            </a:pPr>
            <a:r>
              <a:rPr lang="en-US" sz="1200" dirty="0" smtClean="0"/>
              <a:t> </a:t>
            </a:r>
            <a:r>
              <a:rPr lang="en-US" sz="1200" kern="1200" dirty="0" smtClean="0">
                <a:solidFill>
                  <a:schemeClr val="tx1"/>
                </a:solidFill>
                <a:effectLst/>
                <a:latin typeface="Times New Roman" charset="0"/>
                <a:ea typeface="+mn-ea"/>
                <a:cs typeface="+mn-cs"/>
              </a:rPr>
              <a:t>The words you choose to say to others and how you say them is important. But the words you choose to say to yourself are the essential building blocks of your future. Let’s explore how</a:t>
            </a:r>
            <a:r>
              <a:rPr lang="en-US" sz="1200" kern="1200" baseline="0" dirty="0" smtClean="0">
                <a:solidFill>
                  <a:schemeClr val="tx1"/>
                </a:solidFill>
                <a:effectLst/>
                <a:latin typeface="Times New Roman" charset="0"/>
                <a:ea typeface="+mn-ea"/>
                <a:cs typeface="+mn-cs"/>
              </a:rPr>
              <a:t> this works</a:t>
            </a:r>
            <a:r>
              <a:rPr lang="en-US" sz="1200" dirty="0" smtClean="0"/>
              <a:t>.  </a:t>
            </a:r>
          </a:p>
        </p:txBody>
      </p:sp>
      <p:sp>
        <p:nvSpPr>
          <p:cNvPr id="4" name="Slide Number Placeholder 3"/>
          <p:cNvSpPr>
            <a:spLocks noGrp="1"/>
          </p:cNvSpPr>
          <p:nvPr>
            <p:ph type="sldNum" sz="quarter" idx="5"/>
          </p:nvPr>
        </p:nvSpPr>
        <p:spPr/>
        <p:txBody>
          <a:bodyPr/>
          <a:lstStyle/>
          <a:p>
            <a:pPr>
              <a:defRPr/>
            </a:pPr>
            <a:fld id="{949A3661-EE6B-4BC5-9F75-BD23163FFF0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B34E4B39-A1C1-4C91-BD28-961E375636CC}" type="slidenum">
              <a:rPr lang="en-US" altLang="en-US" sz="1000" smtClean="0"/>
              <a:pPr>
                <a:defRPr/>
              </a:pPr>
              <a:t>20</a:t>
            </a:fld>
            <a:endParaRPr lang="en-US" altLang="en-US" sz="1000" smtClean="0"/>
          </a:p>
        </p:txBody>
      </p:sp>
      <p:sp>
        <p:nvSpPr>
          <p:cNvPr id="62467" name="Rectangle 2"/>
          <p:cNvSpPr>
            <a:spLocks noGrp="1" noRot="1" noChangeAspect="1" noChangeArrowheads="1" noTextEdit="1"/>
          </p:cNvSpPr>
          <p:nvPr>
            <p:ph type="sldImg"/>
          </p:nvPr>
        </p:nvSpPr>
        <p:spPr>
          <a:xfrm>
            <a:off x="1150938" y="692150"/>
            <a:ext cx="4556125" cy="3416300"/>
          </a:xfrm>
          <a:ln cap="flat"/>
        </p:spPr>
      </p:sp>
      <p:sp>
        <p:nvSpPr>
          <p:cNvPr id="62468" name="Rectangle 3"/>
          <p:cNvSpPr>
            <a:spLocks noGrp="1" noChangeArrowheads="1"/>
          </p:cNvSpPr>
          <p:nvPr>
            <p:ph type="body" idx="1"/>
          </p:nvPr>
        </p:nvSpPr>
        <p:spPr>
          <a:noFill/>
        </p:spPr>
        <p:txBody>
          <a:bodyPr/>
          <a:lstStyle/>
          <a:p>
            <a:r>
              <a:rPr lang="en-US" altLang="en-US" dirty="0" smtClean="0">
                <a:latin typeface="Times New Roman" pitchFamily="18" charset="0"/>
              </a:rPr>
              <a:t>The word shuts people down – Managers seem to gravitate to the word because it provides a reason for their leadership abilities but followers do not.   It seems to be a big mean ugly thing.  De-monster it by improving the word to one of these three.  Again, in your head and in the group</a:t>
            </a:r>
            <a:r>
              <a:rPr lang="en-US" altLang="en-US" baseline="0" dirty="0" smtClean="0">
                <a:latin typeface="Times New Roman" pitchFamily="18" charset="0"/>
              </a:rPr>
              <a:t> interaction. </a:t>
            </a:r>
            <a:endParaRPr lang="en-US" altLang="en-US" dirty="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574756E4-4AAA-47A2-8B48-D6362F6CCD33}" type="slidenum">
              <a:rPr lang="en-US" altLang="en-US" sz="1000" smtClean="0"/>
              <a:pPr>
                <a:defRPr/>
              </a:pPr>
              <a:t>21</a:t>
            </a:fld>
            <a:endParaRPr lang="en-US" altLang="en-US" sz="1000" smtClean="0"/>
          </a:p>
        </p:txBody>
      </p:sp>
      <p:sp>
        <p:nvSpPr>
          <p:cNvPr id="63491" name="Rectangle 2"/>
          <p:cNvSpPr>
            <a:spLocks noGrp="1" noRot="1" noChangeAspect="1" noChangeArrowheads="1" noTextEdit="1"/>
          </p:cNvSpPr>
          <p:nvPr>
            <p:ph type="sldImg"/>
          </p:nvPr>
        </p:nvSpPr>
        <p:spPr>
          <a:xfrm>
            <a:off x="1150938" y="692150"/>
            <a:ext cx="4556125" cy="3416300"/>
          </a:xfrm>
          <a:ln/>
        </p:spPr>
      </p:sp>
      <p:sp>
        <p:nvSpPr>
          <p:cNvPr id="63492" name="Rectangle 3"/>
          <p:cNvSpPr>
            <a:spLocks noGrp="1" noChangeArrowheads="1"/>
          </p:cNvSpPr>
          <p:nvPr>
            <p:ph type="body" idx="1"/>
          </p:nvPr>
        </p:nvSpPr>
        <p:spPr>
          <a:noFill/>
        </p:spPr>
        <p:txBody>
          <a:bodyPr/>
          <a:lstStyle/>
          <a:p>
            <a:r>
              <a:rPr lang="en-US" altLang="en-US" dirty="0" smtClean="0">
                <a:latin typeface="Times New Roman" pitchFamily="18" charset="0"/>
              </a:rPr>
              <a:t>Most people do not like change.  Back to that responsibility thing.  They prefer the “devil they know” because they believe they can handle it.  BUT they really like to improve or help to build new things so…… Improve the word.  IT is best used when you list the benefits first so as to clear out the stumbling blocks of change with great reasons to improve.  CHANGE</a:t>
            </a:r>
            <a:r>
              <a:rPr lang="en-US" altLang="en-US" baseline="0" dirty="0" smtClean="0">
                <a:latin typeface="Times New Roman" pitchFamily="18" charset="0"/>
              </a:rPr>
              <a:t> THE WORD to get better results.</a:t>
            </a:r>
            <a:endParaRPr lang="en-US" altLang="en-US" dirty="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00BC5922-2B24-49D1-AD3F-02807678A237}" type="slidenum">
              <a:rPr lang="en-US" altLang="en-US" sz="1000" smtClean="0"/>
              <a:pPr>
                <a:defRPr/>
              </a:pPr>
              <a:t>22</a:t>
            </a:fld>
            <a:endParaRPr lang="en-US" altLang="en-US" sz="1000" smtClean="0"/>
          </a:p>
        </p:txBody>
      </p:sp>
      <p:sp>
        <p:nvSpPr>
          <p:cNvPr id="64515" name="Rectangle 2"/>
          <p:cNvSpPr>
            <a:spLocks noGrp="1" noRot="1" noChangeAspect="1" noChangeArrowheads="1" noTextEdit="1"/>
          </p:cNvSpPr>
          <p:nvPr>
            <p:ph type="sldImg"/>
          </p:nvPr>
        </p:nvSpPr>
        <p:spPr>
          <a:xfrm>
            <a:off x="1150938" y="692150"/>
            <a:ext cx="4556125" cy="3416300"/>
          </a:xfrm>
          <a:ln cap="flat"/>
        </p:spPr>
      </p:sp>
      <p:sp>
        <p:nvSpPr>
          <p:cNvPr id="64516" name="Rectangle 3"/>
          <p:cNvSpPr>
            <a:spLocks noGrp="1" noChangeArrowheads="1"/>
          </p:cNvSpPr>
          <p:nvPr>
            <p:ph type="body" idx="1"/>
          </p:nvPr>
        </p:nvSpPr>
        <p:spPr>
          <a:noFill/>
        </p:spPr>
        <p:txBody>
          <a:bodyPr/>
          <a:lstStyle/>
          <a:p>
            <a:r>
              <a:rPr lang="en-US" altLang="en-US" dirty="0" smtClean="0">
                <a:latin typeface="Times New Roman" pitchFamily="18" charset="0"/>
              </a:rPr>
              <a:t>Behold the Unvarnished (underlying) Truth.  -  When</a:t>
            </a:r>
            <a:r>
              <a:rPr lang="en-US" altLang="en-US" baseline="0" dirty="0" smtClean="0">
                <a:latin typeface="Times New Roman" pitchFamily="18" charset="0"/>
              </a:rPr>
              <a:t> praising others or ourselves, w</a:t>
            </a:r>
            <a:r>
              <a:rPr lang="en-US" altLang="en-US" dirty="0" smtClean="0">
                <a:latin typeface="Times New Roman" pitchFamily="18" charset="0"/>
              </a:rPr>
              <a:t>e tend to hug, slap, hug in this culture.  If we are going to correct actions or thinking we tend to point out several positive, good things first then say BUT and</a:t>
            </a:r>
            <a:r>
              <a:rPr lang="en-US" altLang="en-US" baseline="0" dirty="0" smtClean="0">
                <a:latin typeface="Times New Roman" pitchFamily="18" charset="0"/>
              </a:rPr>
              <a:t> drop in</a:t>
            </a:r>
            <a:r>
              <a:rPr lang="en-US" altLang="en-US" dirty="0" smtClean="0">
                <a:latin typeface="Times New Roman" pitchFamily="18" charset="0"/>
              </a:rPr>
              <a:t> the bad stuff.  Then go back to the good stuff before we break off the conversations.  It</a:t>
            </a:r>
            <a:r>
              <a:rPr lang="en-US" altLang="en-US" baseline="0" dirty="0" smtClean="0">
                <a:latin typeface="Times New Roman" pitchFamily="18" charset="0"/>
              </a:rPr>
              <a:t> is more effective look for ways to </a:t>
            </a:r>
            <a:r>
              <a:rPr lang="en-US" altLang="en-US" dirty="0" smtClean="0">
                <a:latin typeface="Times New Roman" pitchFamily="18" charset="0"/>
              </a:rPr>
              <a:t> HUG HUGH HUG by using the word AND  or So or one of these phrases in place of BUT.   These</a:t>
            </a:r>
            <a:r>
              <a:rPr lang="en-US" altLang="en-US" baseline="0" dirty="0" smtClean="0">
                <a:latin typeface="Times New Roman" pitchFamily="18" charset="0"/>
              </a:rPr>
              <a:t> words</a:t>
            </a:r>
            <a:r>
              <a:rPr lang="en-US" altLang="en-US" dirty="0" smtClean="0">
                <a:latin typeface="Times New Roman" pitchFamily="18" charset="0"/>
              </a:rPr>
              <a:t> are</a:t>
            </a:r>
            <a:r>
              <a:rPr lang="en-US" altLang="en-US" baseline="0" dirty="0" smtClean="0">
                <a:latin typeface="Times New Roman" pitchFamily="18" charset="0"/>
              </a:rPr>
              <a:t> also</a:t>
            </a:r>
            <a:r>
              <a:rPr lang="en-US" altLang="en-US" dirty="0" smtClean="0">
                <a:latin typeface="Times New Roman" pitchFamily="18" charset="0"/>
              </a:rPr>
              <a:t> connectors AND the</a:t>
            </a:r>
            <a:r>
              <a:rPr lang="en-US" altLang="en-US" baseline="0" dirty="0" smtClean="0">
                <a:latin typeface="Times New Roman" pitchFamily="18" charset="0"/>
              </a:rPr>
              <a:t> require or allow for a</a:t>
            </a:r>
            <a:r>
              <a:rPr lang="en-US" altLang="en-US" dirty="0" smtClean="0">
                <a:latin typeface="Times New Roman" pitchFamily="18" charset="0"/>
              </a:rPr>
              <a:t> positive follow-up</a:t>
            </a:r>
            <a:r>
              <a:rPr lang="en-US" altLang="en-US" baseline="0" dirty="0" smtClean="0">
                <a:latin typeface="Times New Roman" pitchFamily="18" charset="0"/>
              </a:rPr>
              <a:t> </a:t>
            </a:r>
            <a:r>
              <a:rPr lang="en-US" altLang="en-US" dirty="0" smtClean="0">
                <a:latin typeface="Times New Roman" pitchFamily="18" charset="0"/>
              </a:rPr>
              <a:t>phrase</a:t>
            </a:r>
            <a:r>
              <a:rPr lang="en-US" altLang="en-US" baseline="0" dirty="0" smtClean="0">
                <a:latin typeface="Times New Roman" pitchFamily="18" charset="0"/>
              </a:rPr>
              <a:t> to reinforce a positive solution</a:t>
            </a:r>
            <a:r>
              <a:rPr lang="en-US" altLang="en-US" dirty="0" smtClean="0">
                <a:latin typeface="Times New Roman" pitchFamily="18" charset="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28AC94EC-A774-4CC4-94D9-681D1F99EFD2}" type="slidenum">
              <a:rPr lang="en-US" altLang="en-US" sz="1000" smtClean="0"/>
              <a:pPr>
                <a:defRPr/>
              </a:pPr>
              <a:t>23</a:t>
            </a:fld>
            <a:endParaRPr lang="en-US" altLang="en-US" sz="1000" smtClean="0"/>
          </a:p>
        </p:txBody>
      </p:sp>
      <p:sp>
        <p:nvSpPr>
          <p:cNvPr id="65539" name="Rectangle 2"/>
          <p:cNvSpPr>
            <a:spLocks noGrp="1" noRot="1" noChangeAspect="1" noChangeArrowheads="1" noTextEdit="1"/>
          </p:cNvSpPr>
          <p:nvPr>
            <p:ph type="sldImg"/>
          </p:nvPr>
        </p:nvSpPr>
        <p:spPr>
          <a:xfrm>
            <a:off x="1150938" y="692150"/>
            <a:ext cx="4556125" cy="3416300"/>
          </a:xfrm>
          <a:ln cap="flat"/>
        </p:spPr>
      </p:sp>
      <p:sp>
        <p:nvSpPr>
          <p:cNvPr id="65540" name="Rectangle 3"/>
          <p:cNvSpPr>
            <a:spLocks noGrp="1" noChangeArrowheads="1"/>
          </p:cNvSpPr>
          <p:nvPr>
            <p:ph type="body" idx="1"/>
          </p:nvPr>
        </p:nvSpPr>
        <p:spPr>
          <a:noFill/>
        </p:spPr>
        <p:txBody>
          <a:bodyPr/>
          <a:lstStyle/>
          <a:p>
            <a:r>
              <a:rPr lang="en-US" altLang="en-US" dirty="0" smtClean="0">
                <a:latin typeface="Times New Roman" pitchFamily="18" charset="0"/>
              </a:rPr>
              <a:t>Can’t removes responsibility.    “</a:t>
            </a:r>
            <a:r>
              <a:rPr lang="en-US" altLang="en-US" dirty="0" err="1" smtClean="0">
                <a:latin typeface="Times New Roman" pitchFamily="18" charset="0"/>
              </a:rPr>
              <a:t>CAN”T</a:t>
            </a:r>
            <a:r>
              <a:rPr lang="en-US" altLang="en-US" dirty="0" smtClean="0">
                <a:latin typeface="Times New Roman" pitchFamily="18" charset="0"/>
              </a:rPr>
              <a:t>” implies the</a:t>
            </a:r>
            <a:r>
              <a:rPr lang="en-US" altLang="en-US" baseline="0" dirty="0" smtClean="0">
                <a:latin typeface="Times New Roman" pitchFamily="18" charset="0"/>
              </a:rPr>
              <a:t> solution or action is beyond physical capabilities for some outside reason</a:t>
            </a:r>
            <a:r>
              <a:rPr lang="en-US" altLang="en-US" dirty="0" smtClean="0">
                <a:latin typeface="Times New Roman" pitchFamily="18" charset="0"/>
              </a:rPr>
              <a:t>.  Unfortunately, that is not usually the case and stepping up to the plate makes better sense.  By forcing the</a:t>
            </a:r>
            <a:r>
              <a:rPr lang="en-US" altLang="en-US" baseline="0" dirty="0" smtClean="0">
                <a:latin typeface="Times New Roman" pitchFamily="18" charset="0"/>
              </a:rPr>
              <a:t> word change</a:t>
            </a:r>
            <a:r>
              <a:rPr lang="en-US" altLang="en-US" dirty="0" smtClean="0">
                <a:latin typeface="Times New Roman" pitchFamily="18" charset="0"/>
              </a:rPr>
              <a:t> to say “Won’t” more thinking is required about what you are saying.  The</a:t>
            </a:r>
            <a:r>
              <a:rPr lang="en-US" altLang="en-US" baseline="0" dirty="0" smtClean="0">
                <a:latin typeface="Times New Roman" pitchFamily="18" charset="0"/>
              </a:rPr>
              <a:t> speaker takes </a:t>
            </a:r>
            <a:r>
              <a:rPr lang="en-US" altLang="en-US" dirty="0" smtClean="0">
                <a:latin typeface="Times New Roman" pitchFamily="18" charset="0"/>
              </a:rPr>
              <a:t>ownership for the challenge.  Generally those who take ownership find themselves</a:t>
            </a:r>
            <a:r>
              <a:rPr lang="en-US" altLang="en-US" baseline="0" dirty="0" smtClean="0">
                <a:latin typeface="Times New Roman" pitchFamily="18" charset="0"/>
              </a:rPr>
              <a:t> offered positions of responsibility more often than those who do not. </a:t>
            </a:r>
            <a:r>
              <a:rPr lang="en-US" altLang="en-US" dirty="0" smtClean="0">
                <a:latin typeface="Times New Roman" pitchFamily="18" charset="0"/>
              </a:rPr>
              <a:t>Helping others to take responsibilit</a:t>
            </a:r>
            <a:r>
              <a:rPr lang="en-US" altLang="en-US" baseline="0" dirty="0" smtClean="0">
                <a:latin typeface="Times New Roman" pitchFamily="18" charset="0"/>
              </a:rPr>
              <a:t>y by eliminating CAN’T is a great gift.  </a:t>
            </a:r>
            <a:r>
              <a:rPr lang="en-US" altLang="en-US" dirty="0" smtClean="0">
                <a:latin typeface="Times New Roman" pitchFamily="18" charset="0"/>
              </a:rPr>
              <a:t> Adding a YET to the end of can’t  </a:t>
            </a:r>
            <a:r>
              <a:rPr lang="en-US" altLang="en-US" dirty="0" err="1" smtClean="0">
                <a:latin typeface="Times New Roman" pitchFamily="18" charset="0"/>
              </a:rPr>
              <a:t>sentense</a:t>
            </a:r>
            <a:r>
              <a:rPr lang="en-US" altLang="en-US" baseline="0" dirty="0" smtClean="0">
                <a:latin typeface="Times New Roman" pitchFamily="18" charset="0"/>
              </a:rPr>
              <a:t> </a:t>
            </a:r>
            <a:r>
              <a:rPr lang="en-US" altLang="en-US" dirty="0" smtClean="0">
                <a:latin typeface="Times New Roman" pitchFamily="18" charset="0"/>
              </a:rPr>
              <a:t>often points out the growth potential of the project.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677A284A-97B0-42B1-B320-5499B4964DBE}" type="slidenum">
              <a:rPr lang="en-US" altLang="en-US" sz="1000" smtClean="0"/>
              <a:pPr>
                <a:defRPr/>
              </a:pPr>
              <a:t>24</a:t>
            </a:fld>
            <a:endParaRPr lang="en-US" altLang="en-US" sz="1000" smtClean="0"/>
          </a:p>
        </p:txBody>
      </p:sp>
      <p:sp>
        <p:nvSpPr>
          <p:cNvPr id="66563" name="Rectangle 2"/>
          <p:cNvSpPr>
            <a:spLocks noGrp="1" noRot="1" noChangeAspect="1" noChangeArrowheads="1" noTextEdit="1"/>
          </p:cNvSpPr>
          <p:nvPr>
            <p:ph type="sldImg"/>
          </p:nvPr>
        </p:nvSpPr>
        <p:spPr>
          <a:xfrm>
            <a:off x="1150938" y="692150"/>
            <a:ext cx="4556125" cy="3416300"/>
          </a:xfrm>
          <a:ln cap="flat"/>
        </p:spPr>
      </p:sp>
      <p:sp>
        <p:nvSpPr>
          <p:cNvPr id="66564" name="Rectangle 3"/>
          <p:cNvSpPr>
            <a:spLocks noGrp="1" noChangeArrowheads="1"/>
          </p:cNvSpPr>
          <p:nvPr>
            <p:ph type="body" idx="1"/>
          </p:nvPr>
        </p:nvSpPr>
        <p:spPr>
          <a:noFill/>
        </p:spPr>
        <p:txBody>
          <a:bodyPr/>
          <a:lstStyle/>
          <a:p>
            <a:r>
              <a:rPr lang="en-US" altLang="en-US" dirty="0" smtClean="0">
                <a:solidFill>
                  <a:srgbClr val="FF0000"/>
                </a:solidFill>
                <a:latin typeface="Times New Roman" pitchFamily="18" charset="0"/>
              </a:rPr>
              <a:t>Wrong is the strongest “fighting word”.  It is right in your face.  Use it wisely.  It has been my experience that WRONG is not always WRONG but most often “not what I would do.”  Part of the situation is how you delegate – if you are looking for a specific performed outcome, you are directing not delegating.  IF you can leave the specifics of the activity to the Delegate while you are clear about the outcome, you will often be pleasantly surprised with the path.  Again, all of us come to a task with a different set of experiences and available processes.  Even if the outcome was not what you wanted, look for lessons in the exchange.  “Wrong” closes doors but “Interesting” and the other choices will help you both learn and improve.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C1699E5B-D516-4B28-A1F6-F5EA2A84614C}" type="slidenum">
              <a:rPr lang="en-US" altLang="en-US" sz="1000" smtClean="0"/>
              <a:pPr>
                <a:defRPr/>
              </a:pPr>
              <a:t>25</a:t>
            </a:fld>
            <a:endParaRPr lang="en-US" altLang="en-US" sz="1000" smtClean="0"/>
          </a:p>
        </p:txBody>
      </p:sp>
      <p:sp>
        <p:nvSpPr>
          <p:cNvPr id="67587" name="Rectangle 2"/>
          <p:cNvSpPr>
            <a:spLocks noGrp="1" noRot="1" noChangeAspect="1" noChangeArrowheads="1" noTextEdit="1"/>
          </p:cNvSpPr>
          <p:nvPr>
            <p:ph type="sldImg"/>
          </p:nvPr>
        </p:nvSpPr>
        <p:spPr>
          <a:xfrm>
            <a:off x="1150938" y="692150"/>
            <a:ext cx="4556125" cy="3416300"/>
          </a:xfrm>
          <a:ln cap="flat"/>
        </p:spPr>
      </p:sp>
      <p:sp>
        <p:nvSpPr>
          <p:cNvPr id="67588" name="Rectangle 3"/>
          <p:cNvSpPr>
            <a:spLocks noGrp="1" noChangeArrowheads="1"/>
          </p:cNvSpPr>
          <p:nvPr>
            <p:ph type="body" idx="1"/>
          </p:nvPr>
        </p:nvSpPr>
        <p:spPr>
          <a:noFill/>
        </p:spPr>
        <p:txBody>
          <a:bodyPr/>
          <a:lstStyle/>
          <a:p>
            <a:r>
              <a:rPr lang="en-US" altLang="en-US" dirty="0" smtClean="0">
                <a:latin typeface="Times New Roman" pitchFamily="18" charset="0"/>
              </a:rPr>
              <a:t>Again judgment plays a big role in the use of this word.  There are most probably BAD things in the world and BAD actions but not everything we label that way always is.  Choose carefully and if you can possibly use either of these words to keep the conversation in the learning mode, you would be wise to use them.</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A22EE54C-B7B2-4892-A5CB-3FAC46154A99}" type="slidenum">
              <a:rPr lang="en-US" altLang="en-US" sz="1000" smtClean="0"/>
              <a:pPr>
                <a:defRPr/>
              </a:pPr>
              <a:t>26</a:t>
            </a:fld>
            <a:endParaRPr lang="en-US" altLang="en-US" sz="1000" smtClean="0"/>
          </a:p>
        </p:txBody>
      </p:sp>
      <p:sp>
        <p:nvSpPr>
          <p:cNvPr id="68611" name="Rectangle 2"/>
          <p:cNvSpPr>
            <a:spLocks noGrp="1" noRot="1" noChangeAspect="1" noChangeArrowheads="1" noTextEdit="1"/>
          </p:cNvSpPr>
          <p:nvPr>
            <p:ph type="sldImg"/>
          </p:nvPr>
        </p:nvSpPr>
        <p:spPr>
          <a:xfrm>
            <a:off x="1150938" y="692150"/>
            <a:ext cx="4556125" cy="3416300"/>
          </a:xfrm>
          <a:ln/>
        </p:spPr>
      </p:sp>
      <p:sp>
        <p:nvSpPr>
          <p:cNvPr id="68612" name="Rectangle 3"/>
          <p:cNvSpPr>
            <a:spLocks noGrp="1" noChangeArrowheads="1"/>
          </p:cNvSpPr>
          <p:nvPr>
            <p:ph type="body" idx="1"/>
          </p:nvPr>
        </p:nvSpPr>
        <p:spPr>
          <a:noFill/>
        </p:spPr>
        <p:txBody>
          <a:bodyPr/>
          <a:lstStyle/>
          <a:p>
            <a:r>
              <a:rPr lang="en-US" altLang="en-US" dirty="0" smtClean="0">
                <a:latin typeface="Times New Roman" pitchFamily="18" charset="0"/>
              </a:rPr>
              <a:t>Implies the ability to turn back the clock.  That is not possible.  What</a:t>
            </a:r>
            <a:r>
              <a:rPr lang="en-US" altLang="en-US" baseline="0" dirty="0" smtClean="0">
                <a:latin typeface="Times New Roman" pitchFamily="18" charset="0"/>
              </a:rPr>
              <a:t> was done or said </a:t>
            </a:r>
            <a:r>
              <a:rPr lang="en-US" altLang="en-US" dirty="0" smtClean="0">
                <a:latin typeface="Times New Roman" pitchFamily="18" charset="0"/>
              </a:rPr>
              <a:t>or wasn’t done or said</a:t>
            </a:r>
            <a:r>
              <a:rPr lang="en-US" altLang="en-US" baseline="0" dirty="0" smtClean="0">
                <a:latin typeface="Times New Roman" pitchFamily="18" charset="0"/>
              </a:rPr>
              <a:t> is now history.</a:t>
            </a:r>
            <a:r>
              <a:rPr lang="en-US" altLang="en-US" dirty="0" smtClean="0">
                <a:latin typeface="Times New Roman" pitchFamily="18" charset="0"/>
              </a:rPr>
              <a:t>   So,</a:t>
            </a:r>
            <a:r>
              <a:rPr lang="en-US" altLang="en-US" baseline="0" dirty="0" smtClean="0">
                <a:latin typeface="Times New Roman" pitchFamily="18" charset="0"/>
              </a:rPr>
              <a:t> live </a:t>
            </a:r>
            <a:r>
              <a:rPr lang="en-US" altLang="en-US" dirty="0" smtClean="0">
                <a:latin typeface="Times New Roman" pitchFamily="18" charset="0"/>
              </a:rPr>
              <a:t>with it and learn.  Should and should have both beat up the one who should or shouldn’t have.  Improving the word and phrase to “Next time ” will help improve the next outcome.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A2D24089-7527-4EDA-9501-21D50EB0A1BD}" type="slidenum">
              <a:rPr lang="en-US" altLang="en-US" sz="1000" smtClean="0"/>
              <a:pPr>
                <a:defRPr/>
              </a:pPr>
              <a:t>27</a:t>
            </a:fld>
            <a:endParaRPr lang="en-US" altLang="en-US" sz="1000" smtClean="0"/>
          </a:p>
        </p:txBody>
      </p:sp>
      <p:sp>
        <p:nvSpPr>
          <p:cNvPr id="69635" name="Rectangle 2"/>
          <p:cNvSpPr>
            <a:spLocks noGrp="1" noRot="1" noChangeAspect="1" noChangeArrowheads="1" noTextEdit="1"/>
          </p:cNvSpPr>
          <p:nvPr>
            <p:ph type="sldImg"/>
          </p:nvPr>
        </p:nvSpPr>
        <p:spPr>
          <a:xfrm>
            <a:off x="1150938" y="692150"/>
            <a:ext cx="4556125" cy="3416300"/>
          </a:xfrm>
          <a:ln cap="flat"/>
        </p:spPr>
      </p:sp>
      <p:sp>
        <p:nvSpPr>
          <p:cNvPr id="69636" name="Rectangle 3"/>
          <p:cNvSpPr>
            <a:spLocks noGrp="1" noChangeArrowheads="1"/>
          </p:cNvSpPr>
          <p:nvPr>
            <p:ph type="body" idx="1"/>
          </p:nvPr>
        </p:nvSpPr>
        <p:spPr>
          <a:noFill/>
        </p:spPr>
        <p:txBody>
          <a:bodyPr/>
          <a:lstStyle/>
          <a:p>
            <a:r>
              <a:rPr lang="en-US" altLang="en-US" dirty="0" smtClean="0">
                <a:latin typeface="Times New Roman" pitchFamily="18" charset="0"/>
              </a:rPr>
              <a:t>I’m bored is the most</a:t>
            </a:r>
            <a:r>
              <a:rPr lang="en-US" altLang="en-US" baseline="0" dirty="0" smtClean="0">
                <a:latin typeface="Times New Roman" pitchFamily="18" charset="0"/>
              </a:rPr>
              <a:t> over used “cop out” humans have invented. It</a:t>
            </a:r>
            <a:r>
              <a:rPr lang="en-US" altLang="en-US" dirty="0" smtClean="0">
                <a:latin typeface="Times New Roman" pitchFamily="18" charset="0"/>
              </a:rPr>
              <a:t> implies that the solution for the</a:t>
            </a:r>
            <a:r>
              <a:rPr lang="en-US" altLang="en-US" baseline="0" dirty="0" smtClean="0">
                <a:latin typeface="Times New Roman" pitchFamily="18" charset="0"/>
              </a:rPr>
              <a:t> speakers life</a:t>
            </a:r>
            <a:r>
              <a:rPr lang="en-US" altLang="en-US" dirty="0" smtClean="0">
                <a:latin typeface="Times New Roman" pitchFamily="18" charset="0"/>
              </a:rPr>
              <a:t> is in someone else's hands.  That</a:t>
            </a:r>
            <a:r>
              <a:rPr lang="en-US" altLang="en-US" baseline="0" dirty="0" smtClean="0">
                <a:latin typeface="Times New Roman" pitchFamily="18" charset="0"/>
              </a:rPr>
              <a:t> is impossible.  We are each the ONLY ones who make choices for our actions.  So when you hear this phase or say this phrase,  shout out  “</a:t>
            </a:r>
            <a:r>
              <a:rPr lang="en-US" altLang="en-US" dirty="0" smtClean="0">
                <a:latin typeface="Times New Roman" pitchFamily="18" charset="0"/>
              </a:rPr>
              <a:t>Make a different choice”.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58F81515-821E-4E7D-A94F-83EF9B6576FF}" type="slidenum">
              <a:rPr lang="en-US" altLang="en-US" sz="1000" smtClean="0"/>
              <a:pPr>
                <a:defRPr/>
              </a:pPr>
              <a:t>28</a:t>
            </a:fld>
            <a:endParaRPr lang="en-US" altLang="en-US" sz="1000" smtClean="0"/>
          </a:p>
        </p:txBody>
      </p:sp>
      <p:sp>
        <p:nvSpPr>
          <p:cNvPr id="70659" name="Rectangle 2"/>
          <p:cNvSpPr>
            <a:spLocks noGrp="1" noRot="1" noChangeAspect="1"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p:spPr>
        <p:txBody>
          <a:bodyPr/>
          <a:lstStyle/>
          <a:p>
            <a:r>
              <a:rPr lang="en-US" altLang="en-US" smtClean="0">
                <a:latin typeface="Times New Roman" pitchFamily="18" charset="0"/>
              </a:rPr>
              <a:t>Consider substituting the new phrase or actions for you old ones.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4D81CAA0-4CE4-4AEF-9B90-728B5B6EC637}" type="slidenum">
              <a:rPr lang="en-US" altLang="en-US" sz="1000" smtClean="0"/>
              <a:pPr>
                <a:defRPr/>
              </a:pPr>
              <a:t>29</a:t>
            </a:fld>
            <a:endParaRPr lang="en-US" altLang="en-US" sz="1000" smtClean="0"/>
          </a:p>
        </p:txBody>
      </p:sp>
      <p:sp>
        <p:nvSpPr>
          <p:cNvPr id="71683" name="Rectangle 2"/>
          <p:cNvSpPr>
            <a:spLocks noGrp="1" noRot="1" noChangeAspect="1"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noFill/>
        </p:spPr>
        <p:txBody>
          <a:bodyPr/>
          <a:lstStyle/>
          <a:p>
            <a:r>
              <a:rPr lang="en-US" altLang="en-US" dirty="0" smtClean="0">
                <a:latin typeface="Times New Roman" pitchFamily="18" charset="0"/>
              </a:rPr>
              <a:t>“My Bad!” simply beats up whomever says it.  If it is you, you are not going to improve much until you begin to look for solutions.  If it is someone else who uses it, they are simply yelling at themselves to keep you from doing it.  The better habit to get into is to yell, “Next time I’ll…”  If you feel the need to apologize go ahead but add the correction to the statement so everyone will know you “get it” and are going to work toward fixing it.  This</a:t>
            </a:r>
            <a:r>
              <a:rPr lang="en-US" altLang="en-US" baseline="0" dirty="0" smtClean="0">
                <a:latin typeface="Times New Roman" pitchFamily="18" charset="0"/>
              </a:rPr>
              <a:t> approach helps in both cases, when you mess it up and when someone else does. </a:t>
            </a:r>
            <a:endParaRPr lang="en-US" alt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Be careful of your character because it creates your </a:t>
            </a:r>
            <a:r>
              <a:rPr lang="en-US" sz="1200" dirty="0" smtClean="0">
                <a:solidFill>
                  <a:srgbClr val="FF0000"/>
                </a:solidFill>
              </a:rPr>
              <a:t>DESTINY</a:t>
            </a:r>
            <a:r>
              <a:rPr lang="en-US" sz="1200" dirty="0" smtClean="0"/>
              <a:t>!”  I put it a little differently</a:t>
            </a:r>
            <a:r>
              <a:rPr lang="en-US" sz="1200" baseline="0" dirty="0" smtClean="0"/>
              <a:t>. </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88DB996E-7A7C-4AFE-B827-8D176A6991A5}" type="slidenum">
              <a:rPr lang="en-US" smtClean="0"/>
              <a:pPr>
                <a:defRPr/>
              </a:pPr>
              <a:t>3</a:t>
            </a:fld>
            <a:endParaRPr lang="en-US"/>
          </a:p>
        </p:txBody>
      </p:sp>
    </p:spTree>
    <p:extLst>
      <p:ext uri="{BB962C8B-B14F-4D97-AF65-F5344CB8AC3E}">
        <p14:creationId xmlns:p14="http://schemas.microsoft.com/office/powerpoint/2010/main" val="34773082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934A4F3E-21FB-4809-A1AF-412E280C30B4}" type="slidenum">
              <a:rPr lang="en-US" altLang="en-US" sz="1000" smtClean="0"/>
              <a:pPr>
                <a:defRPr/>
              </a:pPr>
              <a:t>30</a:t>
            </a:fld>
            <a:endParaRPr lang="en-US" altLang="en-US" sz="1000" smtClean="0"/>
          </a:p>
        </p:txBody>
      </p:sp>
      <p:sp>
        <p:nvSpPr>
          <p:cNvPr id="72707" name="Rectangle 2"/>
          <p:cNvSpPr>
            <a:spLocks noGrp="1" noRot="1" noChangeAspect="1" noChangeArrowheads="1" noTextEdit="1"/>
          </p:cNvSpPr>
          <p:nvPr>
            <p:ph type="sldImg"/>
          </p:nvPr>
        </p:nvSpPr>
        <p:spPr>
          <a:xfrm>
            <a:off x="1150938" y="692150"/>
            <a:ext cx="4556125" cy="3416300"/>
          </a:xfrm>
          <a:ln cap="flat"/>
        </p:spPr>
      </p:sp>
      <p:sp>
        <p:nvSpPr>
          <p:cNvPr id="72708" name="Rectangle 3"/>
          <p:cNvSpPr>
            <a:spLocks noGrp="1" noChangeArrowheads="1"/>
          </p:cNvSpPr>
          <p:nvPr>
            <p:ph type="body" idx="1"/>
          </p:nvPr>
        </p:nvSpPr>
        <p:spPr>
          <a:noFill/>
        </p:spPr>
        <p:txBody>
          <a:bodyPr/>
          <a:lstStyle/>
          <a:p>
            <a:r>
              <a:rPr lang="en-US" altLang="en-US" dirty="0" smtClean="0">
                <a:latin typeface="Times New Roman" pitchFamily="18" charset="0"/>
              </a:rPr>
              <a:t>No is the most difficult word to say for active</a:t>
            </a:r>
            <a:r>
              <a:rPr lang="en-US" altLang="en-US" baseline="0" dirty="0" smtClean="0">
                <a:latin typeface="Times New Roman" pitchFamily="18" charset="0"/>
              </a:rPr>
              <a:t> </a:t>
            </a:r>
            <a:r>
              <a:rPr lang="en-US" altLang="en-US" dirty="0" smtClean="0">
                <a:latin typeface="Times New Roman" pitchFamily="18" charset="0"/>
              </a:rPr>
              <a:t>people.  “When you want something</a:t>
            </a:r>
            <a:r>
              <a:rPr lang="en-US" altLang="en-US" baseline="0" dirty="0" smtClean="0">
                <a:latin typeface="Times New Roman" pitchFamily="18" charset="0"/>
              </a:rPr>
              <a:t> done, as a busy person.”  It is good to be involved and</a:t>
            </a:r>
            <a:r>
              <a:rPr lang="en-US" altLang="en-US" dirty="0" smtClean="0">
                <a:latin typeface="Times New Roman" pitchFamily="18" charset="0"/>
              </a:rPr>
              <a:t> you need to know how to “draw a</a:t>
            </a:r>
            <a:r>
              <a:rPr lang="en-US" altLang="en-US" baseline="0" dirty="0" smtClean="0">
                <a:latin typeface="Times New Roman" pitchFamily="18" charset="0"/>
              </a:rPr>
              <a:t> line” when you are overloaded.  You need to know </a:t>
            </a:r>
            <a:r>
              <a:rPr lang="en-US" altLang="en-US" dirty="0" smtClean="0">
                <a:latin typeface="Times New Roman" pitchFamily="18" charset="0"/>
              </a:rPr>
              <a:t>about the </a:t>
            </a:r>
            <a:r>
              <a:rPr lang="en-US" altLang="en-US" dirty="0" err="1" smtClean="0">
                <a:latin typeface="Times New Roman" pitchFamily="18" charset="0"/>
              </a:rPr>
              <a:t>Plemsol</a:t>
            </a:r>
            <a:r>
              <a:rPr lang="en-US" altLang="en-US" dirty="0" smtClean="0">
                <a:latin typeface="Times New Roman" pitchFamily="18" charset="0"/>
              </a:rPr>
              <a:t> line.  The line on the ship past which it is illegal to load.  As the ship is loaded it settles into the water.   The </a:t>
            </a:r>
            <a:r>
              <a:rPr lang="en-US" altLang="en-US" dirty="0" err="1" smtClean="0">
                <a:latin typeface="Times New Roman" pitchFamily="18" charset="0"/>
              </a:rPr>
              <a:t>Plemsol</a:t>
            </a:r>
            <a:r>
              <a:rPr lang="en-US" altLang="en-US" dirty="0" smtClean="0">
                <a:latin typeface="Times New Roman" pitchFamily="18" charset="0"/>
              </a:rPr>
              <a:t> line is that line past which the design of the ship will become unstable.  People have one too.  Accepting cargo past your line will cause </a:t>
            </a:r>
            <a:r>
              <a:rPr lang="en-US" altLang="en-US" dirty="0" err="1" smtClean="0">
                <a:latin typeface="Times New Roman" pitchFamily="18" charset="0"/>
              </a:rPr>
              <a:t>instablity</a:t>
            </a:r>
            <a:r>
              <a:rPr lang="en-US" altLang="en-US" dirty="0" smtClean="0">
                <a:latin typeface="Times New Roman" pitchFamily="18" charset="0"/>
              </a:rPr>
              <a:t> and most likely not be as efficient or safe.  Humans have different limits</a:t>
            </a:r>
            <a:r>
              <a:rPr lang="en-US" altLang="en-US" baseline="0" dirty="0" smtClean="0">
                <a:latin typeface="Times New Roman" pitchFamily="18" charset="0"/>
              </a:rPr>
              <a:t>. Learning those limits is difficult.  Not learning them is to create poor performance.  Once you learn your limits use these tools to protect your future b</a:t>
            </a:r>
            <a:r>
              <a:rPr lang="en-US" altLang="en-US" dirty="0" smtClean="0">
                <a:latin typeface="Times New Roman" pitchFamily="18" charset="0"/>
              </a:rPr>
              <a:t>y limiting what you “take 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C24E13EF-6EE7-4196-8F18-19BEA1F3CBFA}" type="slidenum">
              <a:rPr lang="en-US" altLang="en-US" sz="1000" smtClean="0"/>
              <a:pPr>
                <a:defRPr/>
              </a:pPr>
              <a:t>31</a:t>
            </a:fld>
            <a:endParaRPr lang="en-US" altLang="en-US" sz="1000" smtClean="0"/>
          </a:p>
        </p:txBody>
      </p:sp>
      <p:sp>
        <p:nvSpPr>
          <p:cNvPr id="73731" name="Rectangle 2"/>
          <p:cNvSpPr>
            <a:spLocks noGrp="1" noRot="1" noChangeAspect="1" noChangeArrowheads="1" noTextEdit="1"/>
          </p:cNvSpPr>
          <p:nvPr>
            <p:ph type="sldImg"/>
          </p:nvPr>
        </p:nvSpPr>
        <p:spPr>
          <a:xfrm>
            <a:off x="1150938" y="692150"/>
            <a:ext cx="4556125" cy="3416300"/>
          </a:xfrm>
          <a:ln cap="flat"/>
        </p:spPr>
      </p:sp>
      <p:sp>
        <p:nvSpPr>
          <p:cNvPr id="73732" name="Rectangle 3"/>
          <p:cNvSpPr>
            <a:spLocks noGrp="1" noChangeArrowheads="1"/>
          </p:cNvSpPr>
          <p:nvPr>
            <p:ph type="body" idx="1"/>
          </p:nvPr>
        </p:nvSpPr>
        <p:spPr>
          <a:noFill/>
        </p:spPr>
        <p:txBody>
          <a:bodyPr/>
          <a:lstStyle/>
          <a:p>
            <a:r>
              <a:rPr lang="en-US" altLang="en-US" dirty="0" smtClean="0">
                <a:latin typeface="Times New Roman" pitchFamily="18" charset="0"/>
              </a:rPr>
              <a:t>“Yes, but” means NO!  It also means “I was not listening.”  Offer the other phrases as honestly as you can.  If it is NO say it and put a thank you or a “room to move” phrase after it.  If you want to continue the discussion, use “please consider,” or “That might be true but have you thought about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86382198-E42C-4B52-BCE4-9D3E71C20683}" type="slidenum">
              <a:rPr lang="en-US" altLang="en-US" sz="1000" smtClean="0"/>
              <a:pPr>
                <a:defRPr/>
              </a:pPr>
              <a:t>32</a:t>
            </a:fld>
            <a:endParaRPr lang="en-US" altLang="en-US" sz="1000" smtClean="0"/>
          </a:p>
        </p:txBody>
      </p:sp>
      <p:sp>
        <p:nvSpPr>
          <p:cNvPr id="74755" name="Rectangle 2"/>
          <p:cNvSpPr>
            <a:spLocks noGrp="1" noRot="1" noChangeAspect="1" noChangeArrowheads="1" noTextEdit="1"/>
          </p:cNvSpPr>
          <p:nvPr>
            <p:ph type="sldImg"/>
          </p:nvPr>
        </p:nvSpPr>
        <p:spPr>
          <a:xfrm>
            <a:off x="1150938" y="692150"/>
            <a:ext cx="4556125" cy="3416300"/>
          </a:xfrm>
          <a:ln cap="flat"/>
        </p:spPr>
      </p:sp>
      <p:sp>
        <p:nvSpPr>
          <p:cNvPr id="74756" name="Rectangle 3"/>
          <p:cNvSpPr>
            <a:spLocks noGrp="1" noChangeArrowheads="1"/>
          </p:cNvSpPr>
          <p:nvPr>
            <p:ph type="body" idx="1"/>
          </p:nvPr>
        </p:nvSpPr>
        <p:spPr>
          <a:noFill/>
        </p:spPr>
        <p:txBody>
          <a:bodyPr/>
          <a:lstStyle/>
          <a:p>
            <a:r>
              <a:rPr lang="en-US" altLang="en-US" dirty="0" smtClean="0">
                <a:latin typeface="Times New Roman" pitchFamily="18" charset="0"/>
              </a:rPr>
              <a:t>When you find it necessary to use the accusatory YOU as in “you really messed that up,”  if you want to help the message to</a:t>
            </a:r>
            <a:r>
              <a:rPr lang="en-US" altLang="en-US" baseline="0" dirty="0" smtClean="0">
                <a:latin typeface="Times New Roman" pitchFamily="18" charset="0"/>
              </a:rPr>
              <a:t> arrive in tact</a:t>
            </a:r>
            <a:r>
              <a:rPr lang="en-US" altLang="en-US" dirty="0" smtClean="0">
                <a:latin typeface="Times New Roman" pitchFamily="18" charset="0"/>
              </a:rPr>
              <a:t>, consider using a general or personal analogy like: “Many people have messed that up before and they learned….., or “I have been known to mess that up and I discovered……”  The listener still gets the message they screwed up and they</a:t>
            </a:r>
            <a:r>
              <a:rPr lang="en-US" altLang="en-US" baseline="0" dirty="0" smtClean="0">
                <a:latin typeface="Times New Roman" pitchFamily="18" charset="0"/>
              </a:rPr>
              <a:t> </a:t>
            </a:r>
            <a:r>
              <a:rPr lang="en-US" altLang="en-US" dirty="0" smtClean="0">
                <a:latin typeface="Times New Roman" pitchFamily="18" charset="0"/>
              </a:rPr>
              <a:t>get the lesson with it offered in a way they can receive it rather than resorting to defend their actions.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8DEA4D7B-47D9-4D1E-BC0A-59342DC9F4AD}" type="slidenum">
              <a:rPr lang="en-US" altLang="en-US" sz="1000" smtClean="0"/>
              <a:pPr>
                <a:defRPr/>
              </a:pPr>
              <a:t>33</a:t>
            </a:fld>
            <a:endParaRPr lang="en-US" altLang="en-US" sz="1000" smtClean="0"/>
          </a:p>
        </p:txBody>
      </p:sp>
      <p:sp>
        <p:nvSpPr>
          <p:cNvPr id="75779" name="Rectangle 2"/>
          <p:cNvSpPr>
            <a:spLocks noGrp="1" noRot="1" noChangeAspect="1" noChangeArrowheads="1" noTextEdit="1"/>
          </p:cNvSpPr>
          <p:nvPr>
            <p:ph type="sldImg"/>
          </p:nvPr>
        </p:nvSpPr>
        <p:spPr>
          <a:xfrm>
            <a:off x="1150938" y="692150"/>
            <a:ext cx="4556125" cy="3416300"/>
          </a:xfrm>
          <a:ln cap="flat"/>
        </p:spPr>
      </p:sp>
      <p:sp>
        <p:nvSpPr>
          <p:cNvPr id="75780" name="Rectangle 3"/>
          <p:cNvSpPr>
            <a:spLocks noGrp="1" noChangeArrowheads="1"/>
          </p:cNvSpPr>
          <p:nvPr>
            <p:ph type="body" idx="1"/>
          </p:nvPr>
        </p:nvSpPr>
        <p:spPr>
          <a:noFill/>
        </p:spPr>
        <p:txBody>
          <a:bodyPr/>
          <a:lstStyle/>
          <a:p>
            <a:r>
              <a:rPr lang="en-US" altLang="en-US" dirty="0" smtClean="0">
                <a:latin typeface="Times New Roman" pitchFamily="18" charset="0"/>
              </a:rPr>
              <a:t>This is the phrase parents traditionally use to mean NO when they don’t have the will for a fight.  Using it will most likely say NO to the listeners but it is a very unsatisfying no. You would be better served having the courage to say no. But if your answer is not no, use the “I am not sure” or “I will get back to you by…..”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4D172C14-53E1-4486-B897-1F86E44781AC}" type="slidenum">
              <a:rPr lang="en-US" altLang="en-US" sz="1000" smtClean="0"/>
              <a:pPr>
                <a:defRPr/>
              </a:pPr>
              <a:t>34</a:t>
            </a:fld>
            <a:endParaRPr lang="en-US" altLang="en-US" sz="1000" smtClean="0"/>
          </a:p>
        </p:txBody>
      </p:sp>
      <p:sp>
        <p:nvSpPr>
          <p:cNvPr id="76803" name="Rectangle 2"/>
          <p:cNvSpPr>
            <a:spLocks noGrp="1" noRot="1" noChangeAspect="1" noChangeArrowheads="1" noTextEdit="1"/>
          </p:cNvSpPr>
          <p:nvPr>
            <p:ph type="sldImg"/>
          </p:nvPr>
        </p:nvSpPr>
        <p:spPr>
          <a:xfrm>
            <a:off x="1150938" y="692150"/>
            <a:ext cx="4556125" cy="3416300"/>
          </a:xfrm>
          <a:ln cap="flat"/>
        </p:spPr>
      </p:sp>
      <p:sp>
        <p:nvSpPr>
          <p:cNvPr id="76804" name="Rectangle 3"/>
          <p:cNvSpPr>
            <a:spLocks noGrp="1" noChangeArrowheads="1"/>
          </p:cNvSpPr>
          <p:nvPr>
            <p:ph type="body" idx="1"/>
          </p:nvPr>
        </p:nvSpPr>
        <p:spPr>
          <a:noFill/>
        </p:spPr>
        <p:txBody>
          <a:bodyPr/>
          <a:lstStyle/>
          <a:p>
            <a:r>
              <a:rPr lang="en-US" altLang="en-US" dirty="0" smtClean="0">
                <a:latin typeface="Times New Roman" pitchFamily="18" charset="0"/>
              </a:rPr>
              <a:t>When they bring you back something that has been tried and discarded, it is better to let them tell you why it is back by using one of these two questions.  It may be back on purpose and for a good reason or maybe they forgot they tried it before and the question helps them remember and take it away again.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3B9DF456-DC92-4C95-BEAF-8A13DC0D7E7F}" type="slidenum">
              <a:rPr lang="en-US" altLang="en-US" sz="1000" smtClean="0"/>
              <a:pPr>
                <a:defRPr/>
              </a:pPr>
              <a:t>35</a:t>
            </a:fld>
            <a:endParaRPr lang="en-US" altLang="en-US" sz="1000" dirty="0" smtClean="0"/>
          </a:p>
        </p:txBody>
      </p:sp>
      <p:sp>
        <p:nvSpPr>
          <p:cNvPr id="77827" name="Rectangle 2"/>
          <p:cNvSpPr>
            <a:spLocks noGrp="1" noRot="1" noChangeAspect="1" noChangeArrowheads="1" noTextEdit="1"/>
          </p:cNvSpPr>
          <p:nvPr>
            <p:ph type="sldImg"/>
          </p:nvPr>
        </p:nvSpPr>
        <p:spPr>
          <a:xfrm>
            <a:off x="1150938" y="692150"/>
            <a:ext cx="4556125" cy="3416300"/>
          </a:xfrm>
          <a:ln cap="flat"/>
        </p:spPr>
      </p:sp>
      <p:sp>
        <p:nvSpPr>
          <p:cNvPr id="77828" name="Rectangle 3"/>
          <p:cNvSpPr>
            <a:spLocks noGrp="1" noChangeArrowheads="1"/>
          </p:cNvSpPr>
          <p:nvPr>
            <p:ph type="body" idx="1"/>
          </p:nvPr>
        </p:nvSpPr>
        <p:spPr>
          <a:noFill/>
        </p:spPr>
        <p:txBody>
          <a:bodyPr/>
          <a:lstStyle/>
          <a:p>
            <a:r>
              <a:rPr lang="en-US" altLang="en-US" dirty="0" smtClean="0">
                <a:latin typeface="Times New Roman" pitchFamily="18" charset="0"/>
              </a:rPr>
              <a:t>“Not</a:t>
            </a:r>
            <a:r>
              <a:rPr lang="en-US" altLang="en-US" baseline="0" dirty="0" smtClean="0">
                <a:latin typeface="Times New Roman" pitchFamily="18" charset="0"/>
              </a:rPr>
              <a:t> right now” tends to me “most likely Never.”  Skip that and take the time to schedule the time when you can handle this with the person.  As you take out your calendar it is also a good time to think about what needs to happen before you all take on that task and schedule those things as well.  </a:t>
            </a:r>
            <a:endParaRPr lang="en-US" altLang="en-US" dirty="0"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D95D5CF3-CF2B-4BEE-B478-4D507FAB693D}" type="slidenum">
              <a:rPr lang="en-US" altLang="en-US" sz="1000" smtClean="0"/>
              <a:pPr>
                <a:defRPr/>
              </a:pPr>
              <a:t>36</a:t>
            </a:fld>
            <a:endParaRPr lang="en-US" altLang="en-US" sz="1000" dirty="0" smtClean="0"/>
          </a:p>
        </p:txBody>
      </p:sp>
      <p:sp>
        <p:nvSpPr>
          <p:cNvPr id="78851" name="Rectangle 2"/>
          <p:cNvSpPr>
            <a:spLocks noGrp="1" noRot="1" noChangeAspect="1" noChangeArrowheads="1" noTextEdit="1"/>
          </p:cNvSpPr>
          <p:nvPr>
            <p:ph type="sldImg"/>
          </p:nvPr>
        </p:nvSpPr>
        <p:spPr>
          <a:xfrm>
            <a:off x="1150938" y="692150"/>
            <a:ext cx="4556125" cy="3416300"/>
          </a:xfrm>
          <a:ln cap="flat"/>
        </p:spPr>
      </p:sp>
      <p:sp>
        <p:nvSpPr>
          <p:cNvPr id="78852" name="Rectangle 3"/>
          <p:cNvSpPr>
            <a:spLocks noGrp="1" noChangeArrowheads="1"/>
          </p:cNvSpPr>
          <p:nvPr>
            <p:ph type="body" idx="1"/>
          </p:nvPr>
        </p:nvSpPr>
        <p:spPr>
          <a:noFill/>
        </p:spPr>
        <p:txBody>
          <a:bodyPr/>
          <a:lstStyle/>
          <a:p>
            <a:r>
              <a:rPr lang="en-US" altLang="en-US" dirty="0" smtClean="0">
                <a:latin typeface="Times New Roman" pitchFamily="18" charset="0"/>
              </a:rPr>
              <a:t>Asking “Why</a:t>
            </a:r>
            <a:r>
              <a:rPr lang="en-US" altLang="en-US" baseline="0" dirty="0" smtClean="0">
                <a:latin typeface="Times New Roman" pitchFamily="18" charset="0"/>
              </a:rPr>
              <a:t> did you do that?” is usually a trigger for an excuse or a defense. These questions might soften the experience and make it easier to come to an understanding.   </a:t>
            </a:r>
            <a:endParaRPr lang="en-US" altLang="en-US" dirty="0"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0938" y="692150"/>
            <a:ext cx="4556125" cy="3416300"/>
          </a:xfrm>
          <a:ln/>
        </p:spPr>
      </p:sp>
      <p:sp>
        <p:nvSpPr>
          <p:cNvPr id="79875" name="Notes Placeholder 2"/>
          <p:cNvSpPr>
            <a:spLocks noGrp="1"/>
          </p:cNvSpPr>
          <p:nvPr>
            <p:ph type="body" idx="1"/>
          </p:nvPr>
        </p:nvSpPr>
        <p:spPr>
          <a:noFill/>
        </p:spPr>
        <p:txBody>
          <a:bodyPr/>
          <a:lstStyle/>
          <a:p>
            <a:r>
              <a:rPr lang="en-US" altLang="en-US" dirty="0" smtClean="0">
                <a:latin typeface="Times New Roman" pitchFamily="18" charset="0"/>
              </a:rPr>
              <a:t>Choosing</a:t>
            </a:r>
            <a:r>
              <a:rPr lang="en-US" altLang="en-US" baseline="0" dirty="0" smtClean="0">
                <a:latin typeface="Times New Roman" pitchFamily="18" charset="0"/>
              </a:rPr>
              <a:t> words and phrases that promote positive interaction makes great sense when you are building and/or maintaining personal and working relationships.  “All of us is smarter than anyone of us” so making interaction comfortable and productive makes </a:t>
            </a:r>
            <a:r>
              <a:rPr lang="en-US" altLang="en-US" baseline="0" smtClean="0">
                <a:latin typeface="Times New Roman" pitchFamily="18" charset="0"/>
              </a:rPr>
              <a:t>great sense.  </a:t>
            </a:r>
            <a:endParaRPr lang="en-US" altLang="en-US"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E3DA0007-775F-4DC6-AC6B-29383B4277DF}"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0938" y="692150"/>
            <a:ext cx="4556125" cy="3416300"/>
          </a:xfrm>
          <a:ln/>
        </p:spPr>
      </p:sp>
      <p:sp>
        <p:nvSpPr>
          <p:cNvPr id="80899" name="Notes Placeholder 2"/>
          <p:cNvSpPr>
            <a:spLocks noGrp="1"/>
          </p:cNvSpPr>
          <p:nvPr>
            <p:ph type="body" idx="1"/>
          </p:nvPr>
        </p:nvSpPr>
        <p:spPr>
          <a:noFill/>
        </p:spPr>
        <p:txBody>
          <a:bodyPr/>
          <a:lstStyle/>
          <a:p>
            <a:endParaRPr lang="en-US" altLang="en-US"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EB5D23DB-CA86-415A-AE3B-33F19368D6E6}"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0938" y="692150"/>
            <a:ext cx="4556125" cy="3416300"/>
          </a:xfrm>
          <a:ln/>
        </p:spPr>
      </p:sp>
      <p:sp>
        <p:nvSpPr>
          <p:cNvPr id="81923" name="Notes Placeholder 2"/>
          <p:cNvSpPr>
            <a:spLocks noGrp="1"/>
          </p:cNvSpPr>
          <p:nvPr>
            <p:ph type="body" idx="1"/>
          </p:nvPr>
        </p:nvSpPr>
        <p:spPr>
          <a:noFill/>
        </p:spPr>
        <p:txBody>
          <a:bodyPr/>
          <a:lstStyle/>
          <a:p>
            <a:endParaRPr lang="en-US" altLang="en-US"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20FA1DD2-C206-4CA1-A3CB-447ECF017D1E}"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A9D8C9CA-FD3C-4E1C-873B-95A1B6B35133}" type="slidenum">
              <a:rPr lang="en-US" altLang="en-US" sz="1000" smtClean="0"/>
              <a:pPr>
                <a:defRPr/>
              </a:pPr>
              <a:t>4</a:t>
            </a:fld>
            <a:endParaRPr lang="en-US" altLang="en-US" sz="1000" smtClean="0"/>
          </a:p>
        </p:txBody>
      </p:sp>
      <p:sp>
        <p:nvSpPr>
          <p:cNvPr id="46083" name="Rectangle 2"/>
          <p:cNvSpPr>
            <a:spLocks noGrp="1" noRot="1" noChangeAspect="1" noChangeArrowheads="1" noTextEdit="1"/>
          </p:cNvSpPr>
          <p:nvPr>
            <p:ph type="sldImg"/>
          </p:nvPr>
        </p:nvSpPr>
        <p:spPr>
          <a:xfrm>
            <a:off x="1150938" y="692150"/>
            <a:ext cx="4556125" cy="3416300"/>
          </a:xfrm>
          <a:ln/>
        </p:spPr>
      </p:sp>
      <p:sp>
        <p:nvSpPr>
          <p:cNvPr id="46084" name="Rectangle 3"/>
          <p:cNvSpPr>
            <a:spLocks noGrp="1" noChangeArrowheads="1"/>
          </p:cNvSpPr>
          <p:nvPr>
            <p:ph type="body" idx="1"/>
          </p:nvPr>
        </p:nvSpPr>
        <p:spPr>
          <a:noFill/>
        </p:spPr>
        <p:txBody>
          <a:bodyPr/>
          <a:lstStyle/>
          <a:p>
            <a:r>
              <a:rPr lang="en-US" altLang="en-US" dirty="0" smtClean="0">
                <a:latin typeface="Times New Roman" pitchFamily="18" charset="0"/>
              </a:rPr>
              <a:t>I</a:t>
            </a:r>
            <a:r>
              <a:rPr lang="en-US" altLang="en-US" baseline="0" dirty="0" smtClean="0">
                <a:latin typeface="Times New Roman" pitchFamily="18" charset="0"/>
              </a:rPr>
              <a:t> find this</a:t>
            </a:r>
            <a:r>
              <a:rPr lang="en-US" altLang="en-US" dirty="0" smtClean="0">
                <a:latin typeface="Times New Roman" pitchFamily="18" charset="0"/>
              </a:rPr>
              <a:t> to</a:t>
            </a:r>
            <a:r>
              <a:rPr lang="en-US" altLang="en-US" baseline="0" dirty="0" smtClean="0">
                <a:latin typeface="Times New Roman" pitchFamily="18" charset="0"/>
              </a:rPr>
              <a:t> be accurate weather you are talking to yourself or to others. </a:t>
            </a:r>
            <a:r>
              <a:rPr lang="en-US" altLang="en-US" dirty="0" smtClean="0">
                <a:latin typeface="Times New Roman" pitchFamily="18" charset="0"/>
              </a:rPr>
              <a:t> When</a:t>
            </a:r>
            <a:r>
              <a:rPr lang="en-US" altLang="en-US" baseline="0" dirty="0" smtClean="0">
                <a:latin typeface="Times New Roman" pitchFamily="18" charset="0"/>
              </a:rPr>
              <a:t> </a:t>
            </a:r>
            <a:r>
              <a:rPr lang="en-US" altLang="en-US" dirty="0" smtClean="0">
                <a:latin typeface="Times New Roman" pitchFamily="18" charset="0"/>
              </a:rPr>
              <a:t>you want to create or  improve an outcome, improve what</a:t>
            </a:r>
            <a:r>
              <a:rPr lang="en-US" altLang="en-US" baseline="0" dirty="0" smtClean="0">
                <a:latin typeface="Times New Roman" pitchFamily="18" charset="0"/>
              </a:rPr>
              <a:t> you say to yourself and others about it</a:t>
            </a:r>
            <a:r>
              <a:rPr lang="en-US" altLang="en-US" dirty="0" smtClean="0">
                <a:latin typeface="Times New Roman" pitchFamily="18" charset="0"/>
              </a:rPr>
              <a: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150938" y="692150"/>
            <a:ext cx="4556125" cy="3416300"/>
          </a:xfrm>
          <a:ln/>
        </p:spPr>
      </p:sp>
      <p:sp>
        <p:nvSpPr>
          <p:cNvPr id="82947" name="Notes Placeholder 2"/>
          <p:cNvSpPr>
            <a:spLocks noGrp="1"/>
          </p:cNvSpPr>
          <p:nvPr>
            <p:ph type="body" idx="1"/>
          </p:nvPr>
        </p:nvSpPr>
        <p:spPr>
          <a:noFill/>
        </p:spPr>
        <p:txBody>
          <a:bodyPr/>
          <a:lstStyle/>
          <a:p>
            <a:endParaRPr lang="en-US" altLang="en-US"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3E6186A7-7FD4-4CB9-A9D8-341BF0E7B236}" type="slidenum">
              <a:rPr lang="en-US" smtClean="0"/>
              <a:pPr>
                <a:defRPr/>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150938" y="692150"/>
            <a:ext cx="4556125" cy="3416300"/>
          </a:xfrm>
          <a:ln/>
        </p:spPr>
      </p:sp>
      <p:sp>
        <p:nvSpPr>
          <p:cNvPr id="47107" name="Notes Placeholder 2"/>
          <p:cNvSpPr>
            <a:spLocks noGrp="1"/>
          </p:cNvSpPr>
          <p:nvPr>
            <p:ph type="body" idx="1"/>
          </p:nvPr>
        </p:nvSpPr>
        <p:spPr>
          <a:noFill/>
        </p:spPr>
        <p:txBody>
          <a:bodyPr/>
          <a:lstStyle/>
          <a:p>
            <a:r>
              <a:rPr lang="en-US" altLang="en-US" dirty="0" smtClean="0">
                <a:latin typeface="Times New Roman" pitchFamily="18" charset="0"/>
              </a:rPr>
              <a:t>Every word triggers thoughts</a:t>
            </a:r>
            <a:r>
              <a:rPr lang="en-US" altLang="en-US" baseline="0" dirty="0" smtClean="0">
                <a:latin typeface="Times New Roman" pitchFamily="18" charset="0"/>
              </a:rPr>
              <a:t> (mental pictures) which generate personal reaction.  Those reactions set up how we are going to respond to the situations in which we find ourselves. </a:t>
            </a:r>
            <a:endParaRPr lang="en-US" alt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560AA0D9-19D1-430A-9CD6-CA9FD0204EB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670C39A5-857A-4032-BE09-258612D8A78C}" type="slidenum">
              <a:rPr lang="en-US" altLang="en-US" sz="1000" smtClean="0"/>
              <a:pPr>
                <a:defRPr/>
              </a:pPr>
              <a:t>6</a:t>
            </a:fld>
            <a:endParaRPr lang="en-US" altLang="en-US" sz="1000" smtClean="0"/>
          </a:p>
        </p:txBody>
      </p:sp>
      <p:sp>
        <p:nvSpPr>
          <p:cNvPr id="48131" name="Rectangle 2"/>
          <p:cNvSpPr>
            <a:spLocks noGrp="1" noRot="1" noChangeAspect="1" noChangeArrowheads="1" noTextEdit="1"/>
          </p:cNvSpPr>
          <p:nvPr>
            <p:ph type="sldImg"/>
          </p:nvPr>
        </p:nvSpPr>
        <p:spPr>
          <a:xfrm>
            <a:off x="1150938" y="692150"/>
            <a:ext cx="4556125" cy="3416300"/>
          </a:xfrm>
          <a:ln cap="flat"/>
        </p:spPr>
      </p:sp>
      <p:sp>
        <p:nvSpPr>
          <p:cNvPr id="48132" name="Rectangle 3"/>
          <p:cNvSpPr>
            <a:spLocks noGrp="1" noChangeArrowheads="1"/>
          </p:cNvSpPr>
          <p:nvPr>
            <p:ph type="body" idx="1"/>
          </p:nvPr>
        </p:nvSpPr>
        <p:spPr>
          <a:noFill/>
        </p:spPr>
        <p:txBody>
          <a:bodyPr/>
          <a:lstStyle/>
          <a:p>
            <a:r>
              <a:rPr lang="en-US" altLang="en-US" dirty="0" smtClean="0">
                <a:latin typeface="Times New Roman" pitchFamily="18" charset="0"/>
              </a:rPr>
              <a:t>These pictures come from our experiences.</a:t>
            </a:r>
            <a:r>
              <a:rPr lang="en-US" altLang="en-US" baseline="0" dirty="0" smtClean="0">
                <a:latin typeface="Times New Roman" pitchFamily="18" charset="0"/>
              </a:rPr>
              <a:t>  It is amazing how many of us have similar reactions to certain words.  </a:t>
            </a:r>
            <a:r>
              <a:rPr lang="en-US" altLang="en-US" dirty="0" smtClean="0">
                <a:latin typeface="Times New Roman" pitchFamily="18" charset="0"/>
              </a:rPr>
              <a:t>Regardless of culture and gender, there are some words and phrases in our language which create hostile reactions which can</a:t>
            </a:r>
            <a:r>
              <a:rPr lang="en-US" altLang="en-US" baseline="0" dirty="0" smtClean="0">
                <a:latin typeface="Times New Roman" pitchFamily="18" charset="0"/>
              </a:rPr>
              <a:t> hinder positive </a:t>
            </a:r>
            <a:r>
              <a:rPr lang="en-US" altLang="en-US" dirty="0" smtClean="0">
                <a:latin typeface="Times New Roman" pitchFamily="18" charset="0"/>
              </a:rPr>
              <a:t>to communication.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6E82022A-AED7-425C-9F55-20B425F86915}" type="slidenum">
              <a:rPr lang="en-US" altLang="en-US" sz="1000" smtClean="0"/>
              <a:pPr>
                <a:defRPr/>
              </a:pPr>
              <a:t>7</a:t>
            </a:fld>
            <a:endParaRPr lang="en-US" altLang="en-US" sz="1000" smtClean="0"/>
          </a:p>
        </p:txBody>
      </p:sp>
      <p:sp>
        <p:nvSpPr>
          <p:cNvPr id="49155" name="Rectangle 2"/>
          <p:cNvSpPr>
            <a:spLocks noGrp="1" noRot="1" noChangeAspect="1" noChangeArrowheads="1" noTextEdit="1"/>
          </p:cNvSpPr>
          <p:nvPr>
            <p:ph type="sldImg"/>
          </p:nvPr>
        </p:nvSpPr>
        <p:spPr>
          <a:xfrm>
            <a:off x="1150938" y="692150"/>
            <a:ext cx="4556125" cy="3416300"/>
          </a:xfrm>
          <a:ln/>
        </p:spPr>
      </p:sp>
      <p:sp>
        <p:nvSpPr>
          <p:cNvPr id="49156" name="Rectangle 3"/>
          <p:cNvSpPr>
            <a:spLocks noGrp="1" noChangeArrowheads="1"/>
          </p:cNvSpPr>
          <p:nvPr>
            <p:ph type="body" idx="1"/>
          </p:nvPr>
        </p:nvSpPr>
        <p:spPr>
          <a:noFill/>
        </p:spPr>
        <p:txBody>
          <a:bodyPr/>
          <a:lstStyle/>
          <a:p>
            <a:r>
              <a:rPr lang="en-US" altLang="en-US" dirty="0" smtClean="0">
                <a:latin typeface="Times New Roman" pitchFamily="18" charset="0"/>
              </a:rPr>
              <a:t>We all talk to ourselves. We talk to ourselves in pictures.  Our words create pictures in others minds.  Existentialists point out we can only view the world through our eyes therefore, we tend to believe everyone perceives the world from our point of view.  By now you have lived long enough to have experienced how wrong that perception can be.  Take out a piece of paper.  Fold it exactly in half.  Fold it any way you like but make sure it is exactly in half.  Now fold it again.  Now one more time.  The object of the exercise is to end up with eight identified space in which to record information.  Look at the differences in the room.  Without clear communication any action will do.  Did you fold it hamburger or hot dog, then hot dog, hot dog or any combination of those.  Everyone brings their own experiences to the </a:t>
            </a:r>
            <a:r>
              <a:rPr lang="en-US" altLang="en-US" dirty="0" err="1" smtClean="0">
                <a:latin typeface="Times New Roman" pitchFamily="18" charset="0"/>
              </a:rPr>
              <a:t>exersize</a:t>
            </a:r>
            <a:r>
              <a:rPr lang="en-US" altLang="en-US" dirty="0" smtClean="0">
                <a:latin typeface="Times New Roman" pitchFamily="18" charset="0"/>
              </a:rPr>
              <a:t>.  Choosing your words carefully is vitally important when communicating with others and even more important when communicating with yourself. </a:t>
            </a:r>
          </a:p>
          <a:p>
            <a:endParaRPr lang="en-US" alt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7E536805-CD3D-4DF9-B0E0-10E02BE5A0C8}" type="slidenum">
              <a:rPr lang="en-US" altLang="en-US" sz="1000" smtClean="0"/>
              <a:pPr>
                <a:defRPr/>
              </a:pPr>
              <a:t>8</a:t>
            </a:fld>
            <a:endParaRPr lang="en-US" altLang="en-US" sz="1000" smtClean="0"/>
          </a:p>
        </p:txBody>
      </p:sp>
      <p:sp>
        <p:nvSpPr>
          <p:cNvPr id="50179" name="Rectangle 2"/>
          <p:cNvSpPr>
            <a:spLocks noGrp="1" noRot="1" noChangeAspect="1" noChangeArrowheads="1" noTextEdit="1"/>
          </p:cNvSpPr>
          <p:nvPr>
            <p:ph type="sldImg"/>
          </p:nvPr>
        </p:nvSpPr>
        <p:spPr>
          <a:xfrm>
            <a:off x="1150938" y="692150"/>
            <a:ext cx="4556125" cy="3416300"/>
          </a:xfrm>
          <a:ln/>
        </p:spPr>
      </p:sp>
      <p:sp>
        <p:nvSpPr>
          <p:cNvPr id="50180" name="Rectangle 3"/>
          <p:cNvSpPr>
            <a:spLocks noGrp="1" noChangeArrowheads="1"/>
          </p:cNvSpPr>
          <p:nvPr>
            <p:ph type="body" idx="1"/>
          </p:nvPr>
        </p:nvSpPr>
        <p:spPr>
          <a:noFill/>
        </p:spPr>
        <p:txBody>
          <a:bodyPr/>
          <a:lstStyle/>
          <a:p>
            <a:r>
              <a:rPr lang="en-US" altLang="en-US" smtClean="0">
                <a:latin typeface="Times New Roman" pitchFamily="18" charset="0"/>
              </a:rPr>
              <a:t>It is true that HOW you say something is very important to how it is received but it is not the only thing and we tend to think it is.  </a:t>
            </a:r>
            <a:r>
              <a:rPr lang="en-US" altLang="en-US" dirty="0" smtClean="0">
                <a:latin typeface="Times New Roman" pitchFamily="18" charset="0"/>
              </a:rPr>
              <a:t>“Woman, without her, Man is nothing.”  Woman.  Without her, man is nothing.</a:t>
            </a:r>
          </a:p>
          <a:p>
            <a:endParaRPr lang="en-US" alt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DB8B60DD-02A9-4A38-A9F9-5D2DAFAC56BA}" type="slidenum">
              <a:rPr lang="en-US" altLang="en-US" sz="1000" smtClean="0"/>
              <a:pPr>
                <a:defRPr/>
              </a:pPr>
              <a:t>9</a:t>
            </a:fld>
            <a:endParaRPr lang="en-US" altLang="en-US" sz="1000" smtClean="0"/>
          </a:p>
        </p:txBody>
      </p:sp>
      <p:sp>
        <p:nvSpPr>
          <p:cNvPr id="51203" name="Rectangle 2"/>
          <p:cNvSpPr>
            <a:spLocks noGrp="1" noRot="1" noChangeAspect="1" noChangeArrowheads="1" noTextEdit="1"/>
          </p:cNvSpPr>
          <p:nvPr>
            <p:ph type="sldImg"/>
          </p:nvPr>
        </p:nvSpPr>
        <p:spPr>
          <a:xfrm>
            <a:off x="1150938" y="692150"/>
            <a:ext cx="4556125" cy="3416300"/>
          </a:xfrm>
          <a:ln/>
        </p:spPr>
      </p:sp>
      <p:sp>
        <p:nvSpPr>
          <p:cNvPr id="51204" name="Rectangle 3"/>
          <p:cNvSpPr>
            <a:spLocks noGrp="1" noChangeArrowheads="1"/>
          </p:cNvSpPr>
          <p:nvPr>
            <p:ph type="body" idx="1"/>
          </p:nvPr>
        </p:nvSpPr>
        <p:spPr>
          <a:noFill/>
        </p:spPr>
        <p:txBody>
          <a:bodyPr/>
          <a:lstStyle/>
          <a:p>
            <a:r>
              <a:rPr lang="en-US" altLang="en-US" smtClean="0">
                <a:latin typeface="Times New Roman" pitchFamily="18" charset="0"/>
              </a:rPr>
              <a:t> All those things matter to the recipient  and all those things can get in the way of your communication but the most subtle and devastating block to communication may well be the actual words you choose to use. What you say triggers what is heard and that determines how receptive the listener is to the thoughts you share.</a:t>
            </a:r>
          </a:p>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3"/>
          <p:cNvGrpSpPr>
            <a:grpSpLocks/>
          </p:cNvGrpSpPr>
          <p:nvPr/>
        </p:nvGrpSpPr>
        <p:grpSpPr bwMode="auto">
          <a:xfrm>
            <a:off x="0" y="0"/>
            <a:ext cx="1085850" cy="6854825"/>
            <a:chOff x="0" y="0"/>
            <a:chExt cx="684" cy="4318"/>
          </a:xfrm>
        </p:grpSpPr>
        <p:sp>
          <p:nvSpPr>
            <p:cNvPr id="5" name="Rectangle 2"/>
            <p:cNvSpPr>
              <a:spLocks noChangeArrowheads="1"/>
            </p:cNvSpPr>
            <p:nvPr/>
          </p:nvSpPr>
          <p:spPr bwMode="invGray">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defRPr/>
              </a:pPr>
              <a:endParaRPr lang="en-US">
                <a:latin typeface="Times New Roman" charset="0"/>
                <a:cs typeface="+mn-cs"/>
              </a:endParaRPr>
            </a:p>
          </p:txBody>
        </p:sp>
        <p:grpSp>
          <p:nvGrpSpPr>
            <p:cNvPr id="6" name="Group 32"/>
            <p:cNvGrpSpPr>
              <a:grpSpLocks/>
            </p:cNvGrpSpPr>
            <p:nvPr/>
          </p:nvGrpSpPr>
          <p:grpSpPr bwMode="auto">
            <a:xfrm>
              <a:off x="48" y="103"/>
              <a:ext cx="96" cy="4126"/>
              <a:chOff x="48" y="103"/>
              <a:chExt cx="96" cy="4126"/>
            </a:xfrm>
          </p:grpSpPr>
          <p:sp>
            <p:nvSpPr>
              <p:cNvPr id="7" name="Rectangle 3"/>
              <p:cNvSpPr>
                <a:spLocks noChangeArrowheads="1"/>
              </p:cNvSpPr>
              <p:nvPr/>
            </p:nvSpPr>
            <p:spPr bwMode="auto">
              <a:xfrm>
                <a:off x="48" y="1105"/>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8" name="Rectangle 4"/>
              <p:cNvSpPr>
                <a:spLocks noChangeArrowheads="1"/>
              </p:cNvSpPr>
              <p:nvPr/>
            </p:nvSpPr>
            <p:spPr bwMode="auto">
              <a:xfrm>
                <a:off x="48" y="1250"/>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9" name="Rectangle 5"/>
              <p:cNvSpPr>
                <a:spLocks noChangeArrowheads="1"/>
              </p:cNvSpPr>
              <p:nvPr/>
            </p:nvSpPr>
            <p:spPr bwMode="auto">
              <a:xfrm>
                <a:off x="48" y="139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 name="Rectangle 6"/>
              <p:cNvSpPr>
                <a:spLocks noChangeArrowheads="1"/>
              </p:cNvSpPr>
              <p:nvPr/>
            </p:nvSpPr>
            <p:spPr bwMode="auto">
              <a:xfrm>
                <a:off x="48" y="1538"/>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1" name="Rectangle 7"/>
              <p:cNvSpPr>
                <a:spLocks noChangeArrowheads="1"/>
              </p:cNvSpPr>
              <p:nvPr/>
            </p:nvSpPr>
            <p:spPr bwMode="auto">
              <a:xfrm>
                <a:off x="48" y="1683"/>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2" name="Rectangle 8"/>
              <p:cNvSpPr>
                <a:spLocks noChangeArrowheads="1"/>
              </p:cNvSpPr>
              <p:nvPr/>
            </p:nvSpPr>
            <p:spPr bwMode="auto">
              <a:xfrm>
                <a:off x="48" y="1826"/>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3" name="Rectangle 9"/>
              <p:cNvSpPr>
                <a:spLocks noChangeArrowheads="1"/>
              </p:cNvSpPr>
              <p:nvPr/>
            </p:nvSpPr>
            <p:spPr bwMode="auto">
              <a:xfrm>
                <a:off x="48" y="1971"/>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4" name="Rectangle 10"/>
              <p:cNvSpPr>
                <a:spLocks noChangeArrowheads="1"/>
              </p:cNvSpPr>
              <p:nvPr/>
            </p:nvSpPr>
            <p:spPr bwMode="auto">
              <a:xfrm>
                <a:off x="48" y="2116"/>
                <a:ext cx="96" cy="94"/>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5" name="Rectangle 11"/>
              <p:cNvSpPr>
                <a:spLocks noChangeArrowheads="1"/>
              </p:cNvSpPr>
              <p:nvPr/>
            </p:nvSpPr>
            <p:spPr bwMode="auto">
              <a:xfrm>
                <a:off x="48" y="2259"/>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6" name="Rectangle 12"/>
              <p:cNvSpPr>
                <a:spLocks noChangeArrowheads="1"/>
              </p:cNvSpPr>
              <p:nvPr/>
            </p:nvSpPr>
            <p:spPr bwMode="auto">
              <a:xfrm>
                <a:off x="48" y="2404"/>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7" name="Rectangle 13"/>
              <p:cNvSpPr>
                <a:spLocks noChangeArrowheads="1"/>
              </p:cNvSpPr>
              <p:nvPr/>
            </p:nvSpPr>
            <p:spPr bwMode="auto">
              <a:xfrm>
                <a:off x="48" y="2549"/>
                <a:ext cx="96" cy="94"/>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8" name="Rectangle 14"/>
              <p:cNvSpPr>
                <a:spLocks noChangeArrowheads="1"/>
              </p:cNvSpPr>
              <p:nvPr/>
            </p:nvSpPr>
            <p:spPr bwMode="auto">
              <a:xfrm>
                <a:off x="48" y="2691"/>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9" name="Rectangle 15"/>
              <p:cNvSpPr>
                <a:spLocks noChangeArrowheads="1"/>
              </p:cNvSpPr>
              <p:nvPr/>
            </p:nvSpPr>
            <p:spPr bwMode="auto">
              <a:xfrm>
                <a:off x="48" y="2836"/>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0" name="Rectangle 16"/>
              <p:cNvSpPr>
                <a:spLocks noChangeArrowheads="1"/>
              </p:cNvSpPr>
              <p:nvPr/>
            </p:nvSpPr>
            <p:spPr bwMode="auto">
              <a:xfrm>
                <a:off x="48" y="2979"/>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1" name="Rectangle 17"/>
              <p:cNvSpPr>
                <a:spLocks noChangeArrowheads="1"/>
              </p:cNvSpPr>
              <p:nvPr/>
            </p:nvSpPr>
            <p:spPr bwMode="auto">
              <a:xfrm>
                <a:off x="48" y="3124"/>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2" name="Rectangle 18"/>
              <p:cNvSpPr>
                <a:spLocks noChangeArrowheads="1"/>
              </p:cNvSpPr>
              <p:nvPr/>
            </p:nvSpPr>
            <p:spPr bwMode="auto">
              <a:xfrm>
                <a:off x="48" y="3269"/>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3" name="Rectangle 19"/>
              <p:cNvSpPr>
                <a:spLocks noChangeArrowheads="1"/>
              </p:cNvSpPr>
              <p:nvPr/>
            </p:nvSpPr>
            <p:spPr bwMode="auto">
              <a:xfrm>
                <a:off x="48" y="3412"/>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4" name="Rectangle 20"/>
              <p:cNvSpPr>
                <a:spLocks noChangeArrowheads="1"/>
              </p:cNvSpPr>
              <p:nvPr/>
            </p:nvSpPr>
            <p:spPr bwMode="auto">
              <a:xfrm>
                <a:off x="48" y="3557"/>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5" name="Rectangle 21"/>
              <p:cNvSpPr>
                <a:spLocks noChangeArrowheads="1"/>
              </p:cNvSpPr>
              <p:nvPr/>
            </p:nvSpPr>
            <p:spPr bwMode="auto">
              <a:xfrm>
                <a:off x="48" y="3702"/>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6" name="Rectangle 22"/>
              <p:cNvSpPr>
                <a:spLocks noChangeArrowheads="1"/>
              </p:cNvSpPr>
              <p:nvPr/>
            </p:nvSpPr>
            <p:spPr bwMode="auto">
              <a:xfrm>
                <a:off x="48" y="3845"/>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7" name="Rectangle 23"/>
              <p:cNvSpPr>
                <a:spLocks noChangeArrowheads="1"/>
              </p:cNvSpPr>
              <p:nvPr/>
            </p:nvSpPr>
            <p:spPr bwMode="auto">
              <a:xfrm>
                <a:off x="48" y="3990"/>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8" name="Rectangle 24"/>
              <p:cNvSpPr>
                <a:spLocks noChangeArrowheads="1"/>
              </p:cNvSpPr>
              <p:nvPr/>
            </p:nvSpPr>
            <p:spPr bwMode="auto">
              <a:xfrm>
                <a:off x="48" y="4134"/>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29" name="Rectangle 25"/>
              <p:cNvSpPr>
                <a:spLocks noChangeArrowheads="1"/>
              </p:cNvSpPr>
              <p:nvPr/>
            </p:nvSpPr>
            <p:spPr bwMode="auto">
              <a:xfrm>
                <a:off x="48" y="103"/>
                <a:ext cx="96" cy="94"/>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0" name="Rectangle 26"/>
              <p:cNvSpPr>
                <a:spLocks noChangeArrowheads="1"/>
              </p:cNvSpPr>
              <p:nvPr/>
            </p:nvSpPr>
            <p:spPr bwMode="auto">
              <a:xfrm>
                <a:off x="48" y="246"/>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1" name="Rectangle 27"/>
              <p:cNvSpPr>
                <a:spLocks noChangeArrowheads="1"/>
              </p:cNvSpPr>
              <p:nvPr/>
            </p:nvSpPr>
            <p:spPr bwMode="auto">
              <a:xfrm>
                <a:off x="48" y="391"/>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2" name="Rectangle 28"/>
              <p:cNvSpPr>
                <a:spLocks noChangeArrowheads="1"/>
              </p:cNvSpPr>
              <p:nvPr/>
            </p:nvSpPr>
            <p:spPr bwMode="auto">
              <a:xfrm>
                <a:off x="48" y="535"/>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3" name="Rectangle 29"/>
              <p:cNvSpPr>
                <a:spLocks noChangeArrowheads="1"/>
              </p:cNvSpPr>
              <p:nvPr/>
            </p:nvSpPr>
            <p:spPr bwMode="auto">
              <a:xfrm>
                <a:off x="48" y="678"/>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4" name="Rectangle 30"/>
              <p:cNvSpPr>
                <a:spLocks noChangeArrowheads="1"/>
              </p:cNvSpPr>
              <p:nvPr/>
            </p:nvSpPr>
            <p:spPr bwMode="auto">
              <a:xfrm>
                <a:off x="48" y="82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5" name="Rectangle 31"/>
              <p:cNvSpPr>
                <a:spLocks noChangeArrowheads="1"/>
              </p:cNvSpPr>
              <p:nvPr/>
            </p:nvSpPr>
            <p:spPr bwMode="auto">
              <a:xfrm>
                <a:off x="48" y="968"/>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pPr lvl="0"/>
            <a:r>
              <a:rPr lang="en-US" noProof="0" smtClean="0"/>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p>
        </p:txBody>
      </p:sp>
      <p:sp>
        <p:nvSpPr>
          <p:cNvPr id="36" name="Rectangle 36"/>
          <p:cNvSpPr>
            <a:spLocks noGrp="1" noChangeArrowheads="1"/>
          </p:cNvSpPr>
          <p:nvPr>
            <p:ph type="dt" sz="quarter" idx="10"/>
          </p:nvPr>
        </p:nvSpPr>
        <p:spPr/>
        <p:txBody>
          <a:bodyPr/>
          <a:lstStyle>
            <a:lvl1pPr>
              <a:defRPr/>
            </a:lvl1pPr>
          </a:lstStyle>
          <a:p>
            <a:pPr>
              <a:defRPr/>
            </a:pPr>
            <a:endParaRPr lang="en-US"/>
          </a:p>
        </p:txBody>
      </p:sp>
      <p:sp>
        <p:nvSpPr>
          <p:cNvPr id="37" name="Rectangle 37"/>
          <p:cNvSpPr>
            <a:spLocks noGrp="1" noChangeArrowheads="1"/>
          </p:cNvSpPr>
          <p:nvPr>
            <p:ph type="ftr" sz="quarter" idx="11"/>
          </p:nvPr>
        </p:nvSpPr>
        <p:spPr/>
        <p:txBody>
          <a:bodyPr/>
          <a:lstStyle>
            <a:lvl1pPr>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lvl1pPr>
          </a:lstStyle>
          <a:p>
            <a:pPr>
              <a:defRPr/>
            </a:pPr>
            <a:fld id="{C162AE30-605C-4246-992F-EA9608AA9900}" type="slidenum">
              <a:rPr lang="en-US"/>
              <a:pPr>
                <a:defRPr/>
              </a:pPr>
              <a:t>‹#›</a:t>
            </a:fld>
            <a:endParaRPr lang="en-US"/>
          </a:p>
        </p:txBody>
      </p:sp>
    </p:spTree>
    <p:extLst>
      <p:ext uri="{BB962C8B-B14F-4D97-AF65-F5344CB8AC3E}">
        <p14:creationId xmlns:p14="http://schemas.microsoft.com/office/powerpoint/2010/main" val="415986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D718DB48-5D59-4D64-BF1F-3E484F685F07}" type="slidenum">
              <a:rPr lang="en-US"/>
              <a:pPr>
                <a:defRPr/>
              </a:pPr>
              <a:t>‹#›</a:t>
            </a:fld>
            <a:endParaRPr lang="en-US"/>
          </a:p>
        </p:txBody>
      </p:sp>
    </p:spTree>
    <p:extLst>
      <p:ext uri="{BB962C8B-B14F-4D97-AF65-F5344CB8AC3E}">
        <p14:creationId xmlns:p14="http://schemas.microsoft.com/office/powerpoint/2010/main" val="428877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5190CBA7-4C22-48BB-B6E6-C8451481247C}" type="slidenum">
              <a:rPr lang="en-US"/>
              <a:pPr>
                <a:defRPr/>
              </a:pPr>
              <a:t>‹#›</a:t>
            </a:fld>
            <a:endParaRPr lang="en-US"/>
          </a:p>
        </p:txBody>
      </p:sp>
    </p:spTree>
    <p:extLst>
      <p:ext uri="{BB962C8B-B14F-4D97-AF65-F5344CB8AC3E}">
        <p14:creationId xmlns:p14="http://schemas.microsoft.com/office/powerpoint/2010/main" val="17323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6673C83A-4919-4AC5-BBA9-CC6524EB8DE9}" type="slidenum">
              <a:rPr lang="en-US"/>
              <a:pPr>
                <a:defRPr/>
              </a:pPr>
              <a:t>‹#›</a:t>
            </a:fld>
            <a:endParaRPr lang="en-US"/>
          </a:p>
        </p:txBody>
      </p:sp>
    </p:spTree>
    <p:extLst>
      <p:ext uri="{BB962C8B-B14F-4D97-AF65-F5344CB8AC3E}">
        <p14:creationId xmlns:p14="http://schemas.microsoft.com/office/powerpoint/2010/main" val="44291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pPr>
              <a:defRPr/>
            </a:pPr>
            <a:fld id="{7FDDFF6E-471B-4673-AF30-36C26C3E9394}" type="slidenum">
              <a:rPr lang="en-US"/>
              <a:pPr>
                <a:defRPr/>
              </a:pPr>
              <a:t>‹#›</a:t>
            </a:fld>
            <a:endParaRPr lang="en-US"/>
          </a:p>
        </p:txBody>
      </p:sp>
    </p:spTree>
    <p:extLst>
      <p:ext uri="{BB962C8B-B14F-4D97-AF65-F5344CB8AC3E}">
        <p14:creationId xmlns:p14="http://schemas.microsoft.com/office/powerpoint/2010/main" val="210632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A673C00A-94D7-41AE-9AB6-FD225BFB3052}" type="slidenum">
              <a:rPr lang="en-US"/>
              <a:pPr>
                <a:defRPr/>
              </a:pPr>
              <a:t>‹#›</a:t>
            </a:fld>
            <a:endParaRPr lang="en-US"/>
          </a:p>
        </p:txBody>
      </p:sp>
    </p:spTree>
    <p:extLst>
      <p:ext uri="{BB962C8B-B14F-4D97-AF65-F5344CB8AC3E}">
        <p14:creationId xmlns:p14="http://schemas.microsoft.com/office/powerpoint/2010/main" val="26140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6"/>
          <p:cNvSpPr>
            <a:spLocks noGrp="1" noChangeArrowheads="1"/>
          </p:cNvSpPr>
          <p:nvPr>
            <p:ph type="dt" sz="half" idx="10"/>
          </p:nvPr>
        </p:nvSpPr>
        <p:spPr>
          <a:ln/>
        </p:spPr>
        <p:txBody>
          <a:bodyPr/>
          <a:lstStyle>
            <a:lvl1pPr>
              <a:defRPr/>
            </a:lvl1pPr>
          </a:lstStyle>
          <a:p>
            <a:pPr>
              <a:defRPr/>
            </a:pPr>
            <a:endParaRPr lang="en-US"/>
          </a:p>
        </p:txBody>
      </p:sp>
      <p:sp>
        <p:nvSpPr>
          <p:cNvPr id="8" name="Rectangle 37"/>
          <p:cNvSpPr>
            <a:spLocks noGrp="1" noChangeArrowheads="1"/>
          </p:cNvSpPr>
          <p:nvPr>
            <p:ph type="ftr" sz="quarter" idx="11"/>
          </p:nvPr>
        </p:nvSpPr>
        <p:spPr>
          <a:ln/>
        </p:spPr>
        <p:txBody>
          <a:bodyPr/>
          <a:lstStyle>
            <a:lvl1pPr>
              <a:defRPr/>
            </a:lvl1pPr>
          </a:lstStyle>
          <a:p>
            <a:pPr>
              <a:defRPr/>
            </a:pPr>
            <a:endParaRPr lang="en-US"/>
          </a:p>
        </p:txBody>
      </p:sp>
      <p:sp>
        <p:nvSpPr>
          <p:cNvPr id="9" name="Rectangle 38"/>
          <p:cNvSpPr>
            <a:spLocks noGrp="1" noChangeArrowheads="1"/>
          </p:cNvSpPr>
          <p:nvPr>
            <p:ph type="sldNum" sz="quarter" idx="12"/>
          </p:nvPr>
        </p:nvSpPr>
        <p:spPr>
          <a:ln/>
        </p:spPr>
        <p:txBody>
          <a:bodyPr/>
          <a:lstStyle>
            <a:lvl1pPr>
              <a:defRPr/>
            </a:lvl1pPr>
          </a:lstStyle>
          <a:p>
            <a:pPr>
              <a:defRPr/>
            </a:pPr>
            <a:fld id="{51F5FF45-332E-460B-8030-E44DD116996B}" type="slidenum">
              <a:rPr lang="en-US"/>
              <a:pPr>
                <a:defRPr/>
              </a:pPr>
              <a:t>‹#›</a:t>
            </a:fld>
            <a:endParaRPr lang="en-US"/>
          </a:p>
        </p:txBody>
      </p:sp>
    </p:spTree>
    <p:extLst>
      <p:ext uri="{BB962C8B-B14F-4D97-AF65-F5344CB8AC3E}">
        <p14:creationId xmlns:p14="http://schemas.microsoft.com/office/powerpoint/2010/main" val="137090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6"/>
          <p:cNvSpPr>
            <a:spLocks noGrp="1" noChangeArrowheads="1"/>
          </p:cNvSpPr>
          <p:nvPr>
            <p:ph type="dt" sz="half" idx="10"/>
          </p:nvPr>
        </p:nvSpPr>
        <p:spPr>
          <a:ln/>
        </p:spPr>
        <p:txBody>
          <a:bodyPr/>
          <a:lstStyle>
            <a:lvl1pPr>
              <a:defRPr/>
            </a:lvl1pPr>
          </a:lstStyle>
          <a:p>
            <a:pPr>
              <a:defRPr/>
            </a:pPr>
            <a:endParaRPr lang="en-US"/>
          </a:p>
        </p:txBody>
      </p:sp>
      <p:sp>
        <p:nvSpPr>
          <p:cNvPr id="4" name="Rectangle 37"/>
          <p:cNvSpPr>
            <a:spLocks noGrp="1" noChangeArrowheads="1"/>
          </p:cNvSpPr>
          <p:nvPr>
            <p:ph type="ftr" sz="quarter" idx="11"/>
          </p:nvPr>
        </p:nvSpPr>
        <p:spPr>
          <a:ln/>
        </p:spPr>
        <p:txBody>
          <a:bodyPr/>
          <a:lstStyle>
            <a:lvl1pPr>
              <a:defRPr/>
            </a:lvl1pPr>
          </a:lstStyle>
          <a:p>
            <a:pPr>
              <a:defRPr/>
            </a:pPr>
            <a:endParaRPr lang="en-US"/>
          </a:p>
        </p:txBody>
      </p:sp>
      <p:sp>
        <p:nvSpPr>
          <p:cNvPr id="5" name="Rectangle 38"/>
          <p:cNvSpPr>
            <a:spLocks noGrp="1" noChangeArrowheads="1"/>
          </p:cNvSpPr>
          <p:nvPr>
            <p:ph type="sldNum" sz="quarter" idx="12"/>
          </p:nvPr>
        </p:nvSpPr>
        <p:spPr>
          <a:ln/>
        </p:spPr>
        <p:txBody>
          <a:bodyPr/>
          <a:lstStyle>
            <a:lvl1pPr>
              <a:defRPr/>
            </a:lvl1pPr>
          </a:lstStyle>
          <a:p>
            <a:pPr>
              <a:defRPr/>
            </a:pPr>
            <a:fld id="{976006DE-3209-4481-A2AC-EE2A575ED01D}" type="slidenum">
              <a:rPr lang="en-US"/>
              <a:pPr>
                <a:defRPr/>
              </a:pPr>
              <a:t>‹#›</a:t>
            </a:fld>
            <a:endParaRPr lang="en-US"/>
          </a:p>
        </p:txBody>
      </p:sp>
    </p:spTree>
    <p:extLst>
      <p:ext uri="{BB962C8B-B14F-4D97-AF65-F5344CB8AC3E}">
        <p14:creationId xmlns:p14="http://schemas.microsoft.com/office/powerpoint/2010/main" val="311167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n-US"/>
          </a:p>
        </p:txBody>
      </p:sp>
      <p:sp>
        <p:nvSpPr>
          <p:cNvPr id="3" name="Rectangle 37"/>
          <p:cNvSpPr>
            <a:spLocks noGrp="1" noChangeArrowheads="1"/>
          </p:cNvSpPr>
          <p:nvPr>
            <p:ph type="ftr" sz="quarter" idx="11"/>
          </p:nvPr>
        </p:nvSpPr>
        <p:spPr>
          <a:ln/>
        </p:spPr>
        <p:txBody>
          <a:bodyPr/>
          <a:lstStyle>
            <a:lvl1pPr>
              <a:defRPr/>
            </a:lvl1pPr>
          </a:lstStyle>
          <a:p>
            <a:pPr>
              <a:defRPr/>
            </a:pPr>
            <a:endParaRPr lang="en-US"/>
          </a:p>
        </p:txBody>
      </p:sp>
      <p:sp>
        <p:nvSpPr>
          <p:cNvPr id="4" name="Rectangle 38"/>
          <p:cNvSpPr>
            <a:spLocks noGrp="1" noChangeArrowheads="1"/>
          </p:cNvSpPr>
          <p:nvPr>
            <p:ph type="sldNum" sz="quarter" idx="12"/>
          </p:nvPr>
        </p:nvSpPr>
        <p:spPr>
          <a:ln/>
        </p:spPr>
        <p:txBody>
          <a:bodyPr/>
          <a:lstStyle>
            <a:lvl1pPr>
              <a:defRPr/>
            </a:lvl1pPr>
          </a:lstStyle>
          <a:p>
            <a:pPr>
              <a:defRPr/>
            </a:pPr>
            <a:fld id="{C591F63F-59E2-4659-8EB7-5D31CB2C42A9}" type="slidenum">
              <a:rPr lang="en-US"/>
              <a:pPr>
                <a:defRPr/>
              </a:pPr>
              <a:t>‹#›</a:t>
            </a:fld>
            <a:endParaRPr lang="en-US"/>
          </a:p>
        </p:txBody>
      </p:sp>
    </p:spTree>
    <p:extLst>
      <p:ext uri="{BB962C8B-B14F-4D97-AF65-F5344CB8AC3E}">
        <p14:creationId xmlns:p14="http://schemas.microsoft.com/office/powerpoint/2010/main" val="386375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0695E14E-5D8E-4193-BE6D-6A1B6AD85E7F}" type="slidenum">
              <a:rPr lang="en-US"/>
              <a:pPr>
                <a:defRPr/>
              </a:pPr>
              <a:t>‹#›</a:t>
            </a:fld>
            <a:endParaRPr lang="en-US"/>
          </a:p>
        </p:txBody>
      </p:sp>
    </p:spTree>
    <p:extLst>
      <p:ext uri="{BB962C8B-B14F-4D97-AF65-F5344CB8AC3E}">
        <p14:creationId xmlns:p14="http://schemas.microsoft.com/office/powerpoint/2010/main" val="252951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FD258627-D2A2-4238-90CB-5BD01BEF9FE4}" type="slidenum">
              <a:rPr lang="en-US"/>
              <a:pPr>
                <a:defRPr/>
              </a:pPr>
              <a:t>‹#›</a:t>
            </a:fld>
            <a:endParaRPr lang="en-US"/>
          </a:p>
        </p:txBody>
      </p:sp>
    </p:spTree>
    <p:extLst>
      <p:ext uri="{BB962C8B-B14F-4D97-AF65-F5344CB8AC3E}">
        <p14:creationId xmlns:p14="http://schemas.microsoft.com/office/powerpoint/2010/main" val="181685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33"/>
          <p:cNvGrpSpPr>
            <a:grpSpLocks/>
          </p:cNvGrpSpPr>
          <p:nvPr/>
        </p:nvGrpSpPr>
        <p:grpSpPr bwMode="auto">
          <a:xfrm>
            <a:off x="0" y="0"/>
            <a:ext cx="1085850" cy="6854825"/>
            <a:chOff x="0" y="0"/>
            <a:chExt cx="684" cy="4318"/>
          </a:xfrm>
        </p:grpSpPr>
        <p:sp>
          <p:nvSpPr>
            <p:cNvPr id="2" name="Rectangle 2"/>
            <p:cNvSpPr>
              <a:spLocks noChangeArrowheads="1"/>
            </p:cNvSpPr>
            <p:nvPr/>
          </p:nvSpPr>
          <p:spPr bwMode="invGray">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defRPr/>
              </a:pPr>
              <a:endParaRPr lang="en-US">
                <a:latin typeface="Times New Roman" charset="0"/>
                <a:cs typeface="+mn-cs"/>
              </a:endParaRPr>
            </a:p>
          </p:txBody>
        </p:sp>
        <p:grpSp>
          <p:nvGrpSpPr>
            <p:cNvPr id="1033" name="Group 32"/>
            <p:cNvGrpSpPr>
              <a:grpSpLocks/>
            </p:cNvGrpSpPr>
            <p:nvPr/>
          </p:nvGrpSpPr>
          <p:grpSpPr bwMode="auto">
            <a:xfrm>
              <a:off x="48" y="102"/>
              <a:ext cx="96" cy="4128"/>
              <a:chOff x="48" y="102"/>
              <a:chExt cx="96" cy="4128"/>
            </a:xfrm>
          </p:grpSpPr>
          <p:sp>
            <p:nvSpPr>
              <p:cNvPr id="1034" name="Rectangle 3"/>
              <p:cNvSpPr>
                <a:spLocks noChangeArrowheads="1"/>
              </p:cNvSpPr>
              <p:nvPr/>
            </p:nvSpPr>
            <p:spPr bwMode="auto">
              <a:xfrm>
                <a:off x="48" y="1105"/>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35" name="Rectangle 4"/>
              <p:cNvSpPr>
                <a:spLocks noChangeArrowheads="1"/>
              </p:cNvSpPr>
              <p:nvPr/>
            </p:nvSpPr>
            <p:spPr bwMode="auto">
              <a:xfrm>
                <a:off x="48" y="1250"/>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36" name="Rectangle 5"/>
              <p:cNvSpPr>
                <a:spLocks noChangeArrowheads="1"/>
              </p:cNvSpPr>
              <p:nvPr/>
            </p:nvSpPr>
            <p:spPr bwMode="auto">
              <a:xfrm>
                <a:off x="48" y="139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37" name="Rectangle 6"/>
              <p:cNvSpPr>
                <a:spLocks noChangeArrowheads="1"/>
              </p:cNvSpPr>
              <p:nvPr/>
            </p:nvSpPr>
            <p:spPr bwMode="auto">
              <a:xfrm>
                <a:off x="48" y="1538"/>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38" name="Rectangle 7"/>
              <p:cNvSpPr>
                <a:spLocks noChangeArrowheads="1"/>
              </p:cNvSpPr>
              <p:nvPr/>
            </p:nvSpPr>
            <p:spPr bwMode="auto">
              <a:xfrm>
                <a:off x="48" y="1683"/>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39" name="Rectangle 8"/>
              <p:cNvSpPr>
                <a:spLocks noChangeArrowheads="1"/>
              </p:cNvSpPr>
              <p:nvPr/>
            </p:nvSpPr>
            <p:spPr bwMode="auto">
              <a:xfrm>
                <a:off x="48" y="1826"/>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0" name="Rectangle 9"/>
              <p:cNvSpPr>
                <a:spLocks noChangeArrowheads="1"/>
              </p:cNvSpPr>
              <p:nvPr/>
            </p:nvSpPr>
            <p:spPr bwMode="auto">
              <a:xfrm>
                <a:off x="48" y="1971"/>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1" name="Rectangle 10"/>
              <p:cNvSpPr>
                <a:spLocks noChangeArrowheads="1"/>
              </p:cNvSpPr>
              <p:nvPr/>
            </p:nvSpPr>
            <p:spPr bwMode="auto">
              <a:xfrm>
                <a:off x="48" y="2115"/>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2" name="Rectangle 11"/>
              <p:cNvSpPr>
                <a:spLocks noChangeArrowheads="1"/>
              </p:cNvSpPr>
              <p:nvPr/>
            </p:nvSpPr>
            <p:spPr bwMode="auto">
              <a:xfrm>
                <a:off x="48" y="2259"/>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3" name="Rectangle 12"/>
              <p:cNvSpPr>
                <a:spLocks noChangeArrowheads="1"/>
              </p:cNvSpPr>
              <p:nvPr/>
            </p:nvSpPr>
            <p:spPr bwMode="auto">
              <a:xfrm>
                <a:off x="48" y="240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4" name="Rectangle 13"/>
              <p:cNvSpPr>
                <a:spLocks noChangeArrowheads="1"/>
              </p:cNvSpPr>
              <p:nvPr/>
            </p:nvSpPr>
            <p:spPr bwMode="auto">
              <a:xfrm>
                <a:off x="48" y="2548"/>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5" name="Rectangle 14"/>
              <p:cNvSpPr>
                <a:spLocks noChangeArrowheads="1"/>
              </p:cNvSpPr>
              <p:nvPr/>
            </p:nvSpPr>
            <p:spPr bwMode="auto">
              <a:xfrm>
                <a:off x="48" y="2692"/>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6" name="Rectangle 15"/>
              <p:cNvSpPr>
                <a:spLocks noChangeArrowheads="1"/>
              </p:cNvSpPr>
              <p:nvPr/>
            </p:nvSpPr>
            <p:spPr bwMode="auto">
              <a:xfrm>
                <a:off x="48" y="2836"/>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7" name="Rectangle 16"/>
              <p:cNvSpPr>
                <a:spLocks noChangeArrowheads="1"/>
              </p:cNvSpPr>
              <p:nvPr/>
            </p:nvSpPr>
            <p:spPr bwMode="auto">
              <a:xfrm>
                <a:off x="48" y="2980"/>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8" name="Rectangle 17"/>
              <p:cNvSpPr>
                <a:spLocks noChangeArrowheads="1"/>
              </p:cNvSpPr>
              <p:nvPr/>
            </p:nvSpPr>
            <p:spPr bwMode="auto">
              <a:xfrm>
                <a:off x="48" y="3124"/>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49" name="Rectangle 18"/>
              <p:cNvSpPr>
                <a:spLocks noChangeArrowheads="1"/>
              </p:cNvSpPr>
              <p:nvPr/>
            </p:nvSpPr>
            <p:spPr bwMode="auto">
              <a:xfrm>
                <a:off x="48" y="3269"/>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0" name="Rectangle 19"/>
              <p:cNvSpPr>
                <a:spLocks noChangeArrowheads="1"/>
              </p:cNvSpPr>
              <p:nvPr/>
            </p:nvSpPr>
            <p:spPr bwMode="auto">
              <a:xfrm>
                <a:off x="48" y="3412"/>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1" name="Rectangle 20"/>
              <p:cNvSpPr>
                <a:spLocks noChangeArrowheads="1"/>
              </p:cNvSpPr>
              <p:nvPr/>
            </p:nvSpPr>
            <p:spPr bwMode="auto">
              <a:xfrm>
                <a:off x="48" y="3557"/>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2" name="Rectangle 21"/>
              <p:cNvSpPr>
                <a:spLocks noChangeArrowheads="1"/>
              </p:cNvSpPr>
              <p:nvPr/>
            </p:nvSpPr>
            <p:spPr bwMode="auto">
              <a:xfrm>
                <a:off x="48" y="3702"/>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3" name="Rectangle 22"/>
              <p:cNvSpPr>
                <a:spLocks noChangeArrowheads="1"/>
              </p:cNvSpPr>
              <p:nvPr/>
            </p:nvSpPr>
            <p:spPr bwMode="auto">
              <a:xfrm>
                <a:off x="48" y="3845"/>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4" name="Rectangle 23"/>
              <p:cNvSpPr>
                <a:spLocks noChangeArrowheads="1"/>
              </p:cNvSpPr>
              <p:nvPr/>
            </p:nvSpPr>
            <p:spPr bwMode="auto">
              <a:xfrm>
                <a:off x="48" y="3990"/>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5" name="Rectangle 24"/>
              <p:cNvSpPr>
                <a:spLocks noChangeArrowheads="1"/>
              </p:cNvSpPr>
              <p:nvPr/>
            </p:nvSpPr>
            <p:spPr bwMode="auto">
              <a:xfrm>
                <a:off x="48" y="413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6" name="Rectangle 25"/>
              <p:cNvSpPr>
                <a:spLocks noChangeArrowheads="1"/>
              </p:cNvSpPr>
              <p:nvPr/>
            </p:nvSpPr>
            <p:spPr bwMode="auto">
              <a:xfrm>
                <a:off x="48" y="102"/>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7" name="Rectangle 26"/>
              <p:cNvSpPr>
                <a:spLocks noChangeArrowheads="1"/>
              </p:cNvSpPr>
              <p:nvPr/>
            </p:nvSpPr>
            <p:spPr bwMode="auto">
              <a:xfrm>
                <a:off x="48" y="246"/>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1058" name="Rectangle 27"/>
              <p:cNvSpPr>
                <a:spLocks noChangeArrowheads="1"/>
              </p:cNvSpPr>
              <p:nvPr/>
            </p:nvSpPr>
            <p:spPr bwMode="auto">
              <a:xfrm>
                <a:off x="48" y="391"/>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3" name="Rectangle 28"/>
              <p:cNvSpPr>
                <a:spLocks noChangeArrowheads="1"/>
              </p:cNvSpPr>
              <p:nvPr/>
            </p:nvSpPr>
            <p:spPr bwMode="auto">
              <a:xfrm>
                <a:off x="48" y="535"/>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4" name="Rectangle 29"/>
              <p:cNvSpPr>
                <a:spLocks noChangeArrowheads="1"/>
              </p:cNvSpPr>
              <p:nvPr/>
            </p:nvSpPr>
            <p:spPr bwMode="auto">
              <a:xfrm>
                <a:off x="48" y="679"/>
                <a:ext cx="96" cy="96"/>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5" name="Rectangle 30"/>
              <p:cNvSpPr>
                <a:spLocks noChangeArrowheads="1"/>
              </p:cNvSpPr>
              <p:nvPr/>
            </p:nvSpPr>
            <p:spPr bwMode="auto">
              <a:xfrm>
                <a:off x="48" y="823"/>
                <a:ext cx="96" cy="97"/>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sp>
            <p:nvSpPr>
              <p:cNvPr id="6" name="Rectangle 31"/>
              <p:cNvSpPr>
                <a:spLocks noChangeArrowheads="1"/>
              </p:cNvSpPr>
              <p:nvPr/>
            </p:nvSpPr>
            <p:spPr bwMode="auto">
              <a:xfrm>
                <a:off x="48" y="968"/>
                <a:ext cx="96" cy="9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0" hangingPunct="0">
                  <a:defRPr/>
                </a:pPr>
                <a:endParaRPr lang="en-US" altLang="en-US">
                  <a:cs typeface="+mn-cs"/>
                </a:endParaRPr>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59" name="Rectangle 35"/>
          <p:cNvSpPr>
            <a:spLocks noGrp="1" noChangeArrowheads="1"/>
          </p:cNvSpPr>
          <p:nvPr>
            <p:ph type="body" idx="1"/>
          </p:nvPr>
        </p:nvSpPr>
        <p:spPr bwMode="auto">
          <a:xfrm>
            <a:off x="11430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0" name="Rectangle 36"/>
          <p:cNvSpPr>
            <a:spLocks noGrp="1" noChangeArrowheads="1"/>
          </p:cNvSpPr>
          <p:nvPr>
            <p:ph type="dt" sz="half" idx="2"/>
          </p:nvPr>
        </p:nvSpPr>
        <p:spPr bwMode="auto">
          <a:xfrm>
            <a:off x="1143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latin typeface="Times New Roman" charset="0"/>
                <a:cs typeface="+mn-cs"/>
              </a:defRPr>
            </a:lvl1pPr>
          </a:lstStyle>
          <a:p>
            <a:pPr>
              <a:defRPr/>
            </a:pPr>
            <a:endParaRPr lang="en-US"/>
          </a:p>
        </p:txBody>
      </p:sp>
      <p:sp>
        <p:nvSpPr>
          <p:cNvPr id="1061" name="Rectangle 37"/>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atin typeface="Times New Roman" charset="0"/>
                <a:cs typeface="+mn-cs"/>
              </a:defRPr>
            </a:lvl1pPr>
          </a:lstStyle>
          <a:p>
            <a:pPr>
              <a:defRPr/>
            </a:pPr>
            <a:endParaRPr lang="en-US"/>
          </a:p>
        </p:txBody>
      </p:sp>
      <p:sp>
        <p:nvSpPr>
          <p:cNvPr id="1062" name="Rectangle 38"/>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atin typeface="Times New Roman" charset="0"/>
                <a:cs typeface="+mn-cs"/>
              </a:defRPr>
            </a:lvl1pPr>
          </a:lstStyle>
          <a:p>
            <a:pPr>
              <a:defRPr/>
            </a:pPr>
            <a:fld id="{87EDB4D7-469A-4C84-ADF3-AA9BE718502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0" fontAlgn="base" hangingPunct="0">
        <a:spcBef>
          <a:spcPct val="0"/>
        </a:spcBef>
        <a:spcAft>
          <a:spcPct val="0"/>
        </a:spcAft>
        <a:defRPr sz="4400">
          <a:solidFill>
            <a:schemeClr val="tx2"/>
          </a:solidFill>
          <a:latin typeface="Times New Roman" charset="0"/>
        </a:defRPr>
      </a:lvl6pPr>
      <a:lvl7pPr marL="914400" algn="l" rtl="0" eaLnBrk="0" fontAlgn="base" hangingPunct="0">
        <a:spcBef>
          <a:spcPct val="0"/>
        </a:spcBef>
        <a:spcAft>
          <a:spcPct val="0"/>
        </a:spcAft>
        <a:defRPr sz="4400">
          <a:solidFill>
            <a:schemeClr val="tx2"/>
          </a:solidFill>
          <a:latin typeface="Times New Roman" charset="0"/>
        </a:defRPr>
      </a:lvl7pPr>
      <a:lvl8pPr marL="1371600" algn="l" rtl="0" eaLnBrk="0" fontAlgn="base" hangingPunct="0">
        <a:spcBef>
          <a:spcPct val="0"/>
        </a:spcBef>
        <a:spcAft>
          <a:spcPct val="0"/>
        </a:spcAft>
        <a:defRPr sz="4400">
          <a:solidFill>
            <a:schemeClr val="tx2"/>
          </a:solidFill>
          <a:latin typeface="Times New Roman" charset="0"/>
        </a:defRPr>
      </a:lvl8pPr>
      <a:lvl9pPr marL="1828800" algn="l"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90600" y="2590800"/>
            <a:ext cx="7772400" cy="1143000"/>
          </a:xfrm>
        </p:spPr>
        <p:txBody>
          <a:bodyPr/>
          <a:lstStyle/>
          <a:p>
            <a:pPr algn="ctr"/>
            <a:r>
              <a:rPr lang="en-US" altLang="en-US" sz="11700" dirty="0" err="1" smtClean="0"/>
              <a:t>Languaging</a:t>
            </a:r>
            <a:r>
              <a:rPr lang="en-US" altLang="en-US" sz="11700" dirty="0" smtClean="0"/>
              <a:t> for Leadership </a:t>
            </a:r>
            <a:r>
              <a:rPr lang="en-US" altLang="en-US" dirty="0" smtClean="0">
                <a:solidFill>
                  <a:srgbClr val="FFCC00"/>
                </a:solidFill>
              </a:rPr>
              <a:t>Choosing words that work better.</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609600"/>
            <a:ext cx="7772400" cy="5334000"/>
          </a:xfrm>
        </p:spPr>
        <p:txBody>
          <a:bodyPr/>
          <a:lstStyle/>
          <a:p>
            <a:r>
              <a:rPr lang="en-US" altLang="en-US" sz="6600" smtClean="0"/>
              <a:t>We all have filters and habitual, conditioned responses to EVERY WORD we hear.</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1066800"/>
            <a:ext cx="7772400" cy="4800600"/>
          </a:xfrm>
        </p:spPr>
        <p:txBody>
          <a:bodyPr/>
          <a:lstStyle/>
          <a:p>
            <a:pPr algn="ctr"/>
            <a:r>
              <a:rPr lang="en-US" altLang="en-US" sz="8800" smtClean="0"/>
              <a:t>How the Brain Works In  Communication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1905000"/>
            <a:ext cx="7772400" cy="1143000"/>
          </a:xfrm>
        </p:spPr>
        <p:txBody>
          <a:bodyPr/>
          <a:lstStyle/>
          <a:p>
            <a:pPr algn="ctr"/>
            <a:r>
              <a:rPr lang="en-US" altLang="en-US" sz="10600" smtClean="0"/>
              <a:t>Filters</a:t>
            </a:r>
          </a:p>
        </p:txBody>
      </p:sp>
      <p:sp>
        <p:nvSpPr>
          <p:cNvPr id="92163" name="Rectangle 3"/>
          <p:cNvSpPr>
            <a:spLocks noGrp="1" noChangeArrowheads="1"/>
          </p:cNvSpPr>
          <p:nvPr>
            <p:ph type="body" idx="1"/>
          </p:nvPr>
        </p:nvSpPr>
        <p:spPr>
          <a:xfrm>
            <a:off x="1143000" y="3429000"/>
            <a:ext cx="7772400" cy="2667000"/>
          </a:xfrm>
        </p:spPr>
        <p:txBody>
          <a:bodyPr/>
          <a:lstStyle/>
          <a:p>
            <a:pPr>
              <a:buFont typeface="Monotype Sorts" pitchFamily="2" charset="2"/>
              <a:buChar char="n"/>
              <a:defRPr/>
            </a:pPr>
            <a:r>
              <a:rPr lang="en-US" sz="4000" dirty="0" smtClean="0"/>
              <a:t>Affective =  </a:t>
            </a:r>
            <a:r>
              <a:rPr lang="en-US" sz="2400" dirty="0" smtClean="0"/>
              <a:t>Conditioned Emotional Responses</a:t>
            </a:r>
          </a:p>
          <a:p>
            <a:pPr>
              <a:buFont typeface="Monotype Sorts" pitchFamily="2" charset="2"/>
              <a:buChar char="n"/>
              <a:defRPr/>
            </a:pPr>
            <a:r>
              <a:rPr lang="en-US" sz="4000" dirty="0" smtClean="0"/>
              <a:t>Effective =  </a:t>
            </a:r>
            <a:r>
              <a:rPr lang="en-US" sz="2400" dirty="0" smtClean="0"/>
              <a:t>Generated by circumstances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1143000"/>
            <a:ext cx="7772400" cy="1143000"/>
          </a:xfrm>
        </p:spPr>
        <p:txBody>
          <a:bodyPr/>
          <a:lstStyle/>
          <a:p>
            <a:pPr algn="ctr"/>
            <a:r>
              <a:rPr lang="en-US" altLang="en-US" sz="8000" smtClean="0"/>
              <a:t>Cultural</a:t>
            </a:r>
            <a:r>
              <a:rPr lang="en-US" altLang="en-US" sz="7200" smtClean="0"/>
              <a:t> Differences</a:t>
            </a:r>
          </a:p>
        </p:txBody>
      </p:sp>
      <p:sp>
        <p:nvSpPr>
          <p:cNvPr id="108547" name="Rectangle 3"/>
          <p:cNvSpPr>
            <a:spLocks noGrp="1" noChangeArrowheads="1"/>
          </p:cNvSpPr>
          <p:nvPr>
            <p:ph type="body" idx="1"/>
          </p:nvPr>
        </p:nvSpPr>
        <p:spPr>
          <a:xfrm>
            <a:off x="1143000" y="2743200"/>
            <a:ext cx="7772400" cy="3352800"/>
          </a:xfrm>
        </p:spPr>
        <p:txBody>
          <a:bodyPr/>
          <a:lstStyle/>
          <a:p>
            <a:pPr>
              <a:buFont typeface="Monotype Sorts" pitchFamily="2" charset="2"/>
              <a:buChar char="n"/>
              <a:defRPr/>
            </a:pPr>
            <a:r>
              <a:rPr lang="en-US" sz="4000" dirty="0" smtClean="0"/>
              <a:t>Status indicators </a:t>
            </a:r>
          </a:p>
          <a:p>
            <a:pPr>
              <a:buFont typeface="Monotype Sorts" pitchFamily="2" charset="2"/>
              <a:buChar char="n"/>
              <a:defRPr/>
            </a:pPr>
            <a:r>
              <a:rPr lang="en-US" sz="4000" dirty="0" smtClean="0"/>
              <a:t>Gestures</a:t>
            </a:r>
          </a:p>
          <a:p>
            <a:pPr>
              <a:buFont typeface="Monotype Sorts" pitchFamily="2" charset="2"/>
              <a:buChar char="n"/>
              <a:defRPr/>
            </a:pPr>
            <a:r>
              <a:rPr lang="en-US" sz="4000" dirty="0" smtClean="0"/>
              <a:t>Appropriate body language</a:t>
            </a:r>
          </a:p>
          <a:p>
            <a:pPr>
              <a:buFont typeface="Monotype Sorts" pitchFamily="2" charset="2"/>
              <a:buChar char="n"/>
              <a:defRPr/>
            </a:pPr>
            <a:r>
              <a:rPr lang="en-US" sz="4000" dirty="0" smtClean="0"/>
              <a:t>Reactions to each word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1143000" y="3429000"/>
            <a:ext cx="7772400" cy="3352800"/>
          </a:xfrm>
        </p:spPr>
        <p:txBody>
          <a:bodyPr/>
          <a:lstStyle/>
          <a:p>
            <a:pPr>
              <a:buFont typeface="Monotype Sorts" pitchFamily="2" charset="2"/>
              <a:buChar char="n"/>
              <a:defRPr/>
            </a:pPr>
            <a:r>
              <a:rPr lang="en-US" sz="4400" dirty="0" smtClean="0"/>
              <a:t>Men and women use language differently </a:t>
            </a:r>
          </a:p>
          <a:p>
            <a:pPr lvl="1">
              <a:buFont typeface="Monotype Sorts" pitchFamily="2" charset="2"/>
              <a:buChar char="u"/>
              <a:defRPr/>
            </a:pPr>
            <a:r>
              <a:rPr lang="en-US" sz="4000" dirty="0" smtClean="0"/>
              <a:t>Independence</a:t>
            </a:r>
          </a:p>
          <a:p>
            <a:pPr lvl="1">
              <a:buFont typeface="Monotype Sorts" pitchFamily="2" charset="2"/>
              <a:buChar char="u"/>
              <a:defRPr/>
            </a:pPr>
            <a:r>
              <a:rPr lang="en-US" sz="4000" dirty="0" smtClean="0"/>
              <a:t> trust</a:t>
            </a:r>
          </a:p>
        </p:txBody>
      </p:sp>
      <p:sp>
        <p:nvSpPr>
          <p:cNvPr id="15363" name="Title 1"/>
          <p:cNvSpPr>
            <a:spLocks noGrp="1"/>
          </p:cNvSpPr>
          <p:nvPr>
            <p:ph type="title"/>
          </p:nvPr>
        </p:nvSpPr>
        <p:spPr>
          <a:xfrm>
            <a:off x="1143000" y="609600"/>
            <a:ext cx="7772400" cy="2590800"/>
          </a:xfrm>
        </p:spPr>
        <p:txBody>
          <a:bodyPr/>
          <a:lstStyle/>
          <a:p>
            <a:pPr algn="ctr"/>
            <a:r>
              <a:rPr lang="en-US" altLang="en-US" sz="8000" smtClean="0"/>
              <a:t>Gender Differences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Word Selection – “Languaging.”</a:t>
            </a:r>
          </a:p>
        </p:txBody>
      </p:sp>
      <p:sp>
        <p:nvSpPr>
          <p:cNvPr id="11269" name="Rectangle 5"/>
          <p:cNvSpPr>
            <a:spLocks noGrp="1" noChangeArrowheads="1"/>
          </p:cNvSpPr>
          <p:nvPr>
            <p:ph type="body" idx="1"/>
          </p:nvPr>
        </p:nvSpPr>
        <p:spPr/>
        <p:txBody>
          <a:bodyPr/>
          <a:lstStyle/>
          <a:p>
            <a:pPr>
              <a:buFont typeface="Monotype Sorts" pitchFamily="2" charset="2"/>
              <a:buChar char="n"/>
              <a:defRPr/>
            </a:pPr>
            <a:r>
              <a:rPr lang="en-US" dirty="0" smtClean="0"/>
              <a:t>There are choices between words in every situation.</a:t>
            </a:r>
          </a:p>
          <a:p>
            <a:pPr>
              <a:buFont typeface="Monotype Sorts" pitchFamily="2" charset="2"/>
              <a:buChar char="n"/>
              <a:defRPr/>
            </a:pPr>
            <a:r>
              <a:rPr lang="en-US" dirty="0" smtClean="0"/>
              <a:t>Be aware of the intrinsic meanings attached to each word/phrase.</a:t>
            </a:r>
          </a:p>
          <a:p>
            <a:pPr>
              <a:buFont typeface="Monotype Sorts" pitchFamily="2" charset="2"/>
              <a:buChar char="n"/>
              <a:defRPr/>
            </a:pPr>
            <a:r>
              <a:rPr lang="en-US" dirty="0" smtClean="0"/>
              <a:t>Choosing wisely is and art.</a:t>
            </a:r>
          </a:p>
          <a:p>
            <a:pPr>
              <a:buFont typeface="Monotype Sorts" pitchFamily="2" charset="2"/>
              <a:buChar char="n"/>
              <a:defRPr/>
            </a:pPr>
            <a:r>
              <a:rPr lang="en-US" dirty="0" smtClean="0"/>
              <a:t>Avoid FIGHTING WORDS &amp; PHRASES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1295400"/>
            <a:ext cx="7772400" cy="3048000"/>
          </a:xfrm>
        </p:spPr>
        <p:txBody>
          <a:bodyPr/>
          <a:lstStyle/>
          <a:p>
            <a:r>
              <a:rPr lang="en-US" altLang="en-US" sz="8000" smtClean="0"/>
              <a:t>Fighting Words! And Alternatives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altLang="en-US" sz="8000" smtClean="0"/>
              <a:t>Don’t!</a:t>
            </a:r>
          </a:p>
        </p:txBody>
      </p:sp>
      <p:sp>
        <p:nvSpPr>
          <p:cNvPr id="78851" name="Rectangle 3"/>
          <p:cNvSpPr>
            <a:spLocks noGrp="1" noChangeArrowheads="1"/>
          </p:cNvSpPr>
          <p:nvPr>
            <p:ph type="body" idx="1"/>
          </p:nvPr>
        </p:nvSpPr>
        <p:spPr>
          <a:xfrm>
            <a:off x="1143000" y="2362200"/>
            <a:ext cx="7772400" cy="3733800"/>
          </a:xfrm>
        </p:spPr>
        <p:txBody>
          <a:bodyPr/>
          <a:lstStyle/>
          <a:p>
            <a:pPr>
              <a:buFont typeface="Monotype Sorts" pitchFamily="2" charset="2"/>
              <a:buChar char="n"/>
              <a:defRPr/>
            </a:pPr>
            <a:r>
              <a:rPr lang="en-US" sz="4000" dirty="0" smtClean="0"/>
              <a:t>People can’t </a:t>
            </a:r>
            <a:r>
              <a:rPr lang="en-US" sz="4000" b="1" dirty="0" smtClean="0"/>
              <a:t>don’t.  </a:t>
            </a:r>
            <a:r>
              <a:rPr lang="en-US" sz="4000" dirty="0" smtClean="0"/>
              <a:t>Quit telling them what you don’t want. </a:t>
            </a:r>
            <a:endParaRPr lang="en-US" sz="4000" b="1" dirty="0"/>
          </a:p>
          <a:p>
            <a:pPr>
              <a:buFont typeface="Monotype Sorts" pitchFamily="2" charset="2"/>
              <a:buChar char="n"/>
              <a:defRPr/>
            </a:pPr>
            <a:endParaRPr lang="en-US" sz="4000" b="1" dirty="0" smtClean="0"/>
          </a:p>
          <a:p>
            <a:pPr>
              <a:buFont typeface="Monotype Sorts" pitchFamily="2" charset="2"/>
              <a:buChar char="n"/>
              <a:defRPr/>
            </a:pPr>
            <a:r>
              <a:rPr lang="en-US" sz="4000" b="1" dirty="0"/>
              <a:t> </a:t>
            </a:r>
            <a:r>
              <a:rPr lang="en-US" sz="4000" b="1" dirty="0" smtClean="0"/>
              <a:t>Instead </a:t>
            </a:r>
            <a:r>
              <a:rPr lang="en-US" sz="4000" dirty="0" smtClean="0">
                <a:effectLst/>
              </a:rPr>
              <a:t>tell them what </a:t>
            </a:r>
            <a:r>
              <a:rPr lang="en-US" sz="4000" b="1" dirty="0" smtClean="0">
                <a:effectLst/>
              </a:rPr>
              <a:t>You Do Want</a:t>
            </a:r>
            <a:r>
              <a:rPr lang="en-US" sz="4000" dirty="0" smtClean="0">
                <a:effectLst/>
              </a:rPr>
              <a:t> to have happen. </a:t>
            </a:r>
            <a:endParaRPr lang="en-US" sz="4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altLang="en-US" sz="8000" smtClean="0"/>
              <a:t>Fail or Failing</a:t>
            </a:r>
          </a:p>
        </p:txBody>
      </p:sp>
      <p:sp>
        <p:nvSpPr>
          <p:cNvPr id="79875" name="Rectangle 3"/>
          <p:cNvSpPr>
            <a:spLocks noGrp="1" noChangeArrowheads="1"/>
          </p:cNvSpPr>
          <p:nvPr>
            <p:ph type="body" idx="1"/>
          </p:nvPr>
        </p:nvSpPr>
        <p:spPr>
          <a:xfrm>
            <a:off x="1143000" y="2667000"/>
            <a:ext cx="7772400" cy="3429000"/>
          </a:xfrm>
        </p:spPr>
        <p:txBody>
          <a:bodyPr/>
          <a:lstStyle/>
          <a:p>
            <a:pPr>
              <a:buFont typeface="Monotype Sorts" pitchFamily="2" charset="2"/>
              <a:buChar char="n"/>
              <a:defRPr/>
            </a:pPr>
            <a:r>
              <a:rPr lang="en-US" sz="4000" dirty="0" smtClean="0"/>
              <a:t>F –finding            I - inviting</a:t>
            </a:r>
          </a:p>
          <a:p>
            <a:pPr>
              <a:buFont typeface="Monotype Sorts" pitchFamily="2" charset="2"/>
              <a:buChar char="n"/>
              <a:defRPr/>
            </a:pPr>
            <a:r>
              <a:rPr lang="en-US" sz="4000" dirty="0" smtClean="0"/>
              <a:t>A –an                  N - needed</a:t>
            </a:r>
          </a:p>
          <a:p>
            <a:pPr>
              <a:buFont typeface="Monotype Sorts" pitchFamily="2" charset="2"/>
              <a:buChar char="n"/>
              <a:defRPr/>
            </a:pPr>
            <a:r>
              <a:rPr lang="en-US" sz="4000" dirty="0" smtClean="0"/>
              <a:t>I – important       G - growth</a:t>
            </a:r>
          </a:p>
          <a:p>
            <a:pPr>
              <a:buFont typeface="Monotype Sorts" pitchFamily="2" charset="2"/>
              <a:buChar char="n"/>
              <a:defRPr/>
            </a:pPr>
            <a:r>
              <a:rPr lang="en-US" sz="4000" dirty="0" smtClean="0"/>
              <a:t>L –lesson</a:t>
            </a:r>
          </a:p>
          <a:p>
            <a:pPr>
              <a:buFont typeface="Monotype Sorts" pitchFamily="2" charset="2"/>
              <a:buChar char="n"/>
              <a:defRPr/>
            </a:pPr>
            <a:r>
              <a:rPr lang="en-US" sz="4000" dirty="0" smtClean="0"/>
              <a:t>Risk is the foundation of learning!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1600200"/>
            <a:ext cx="7772400" cy="1143000"/>
          </a:xfrm>
        </p:spPr>
        <p:txBody>
          <a:bodyPr/>
          <a:lstStyle/>
          <a:p>
            <a:pPr algn="ctr"/>
            <a:r>
              <a:rPr lang="en-US" altLang="en-US" sz="8000" smtClean="0"/>
              <a:t>Try, I’ll Try</a:t>
            </a:r>
          </a:p>
        </p:txBody>
      </p:sp>
      <p:sp>
        <p:nvSpPr>
          <p:cNvPr id="46083" name="Rectangle 3"/>
          <p:cNvSpPr>
            <a:spLocks noGrp="1" noChangeArrowheads="1"/>
          </p:cNvSpPr>
          <p:nvPr>
            <p:ph type="body" idx="1"/>
          </p:nvPr>
        </p:nvSpPr>
        <p:spPr>
          <a:xfrm>
            <a:off x="1143000" y="3352800"/>
            <a:ext cx="7772400" cy="2743200"/>
          </a:xfrm>
        </p:spPr>
        <p:txBody>
          <a:bodyPr/>
          <a:lstStyle/>
          <a:p>
            <a:pPr>
              <a:buFont typeface="Monotype Sorts" pitchFamily="2" charset="2"/>
              <a:buChar char="n"/>
              <a:defRPr/>
            </a:pPr>
            <a:r>
              <a:rPr lang="en-US" dirty="0" smtClean="0"/>
              <a:t>I can do this!</a:t>
            </a:r>
          </a:p>
          <a:p>
            <a:pPr>
              <a:buFont typeface="Monotype Sorts" pitchFamily="2" charset="2"/>
              <a:buChar char="n"/>
              <a:defRPr/>
            </a:pPr>
            <a:r>
              <a:rPr lang="en-US" dirty="0" smtClean="0"/>
              <a:t>I’ll figure it out.</a:t>
            </a:r>
          </a:p>
          <a:p>
            <a:pPr>
              <a:buFont typeface="Monotype Sorts" pitchFamily="2" charset="2"/>
              <a:buChar char="n"/>
              <a:defRPr/>
            </a:pPr>
            <a:r>
              <a:rPr lang="en-US" dirty="0" smtClean="0"/>
              <a:t>“Count  on it.”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981200"/>
            <a:ext cx="7772400" cy="2438400"/>
          </a:xfrm>
        </p:spPr>
        <p:txBody>
          <a:bodyPr/>
          <a:lstStyle/>
          <a:p>
            <a:pPr algn="ctr"/>
            <a:r>
              <a:rPr lang="en-US" altLang="en-US" sz="8000" dirty="0" smtClean="0"/>
              <a:t>Words Matter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1828800"/>
            <a:ext cx="7772400" cy="1143000"/>
          </a:xfrm>
        </p:spPr>
        <p:txBody>
          <a:bodyPr/>
          <a:lstStyle/>
          <a:p>
            <a:pPr algn="ctr"/>
            <a:r>
              <a:rPr lang="en-US" altLang="en-US" sz="8000" smtClean="0"/>
              <a:t>Problem</a:t>
            </a:r>
          </a:p>
        </p:txBody>
      </p:sp>
      <p:sp>
        <p:nvSpPr>
          <p:cNvPr id="41987" name="Rectangle 3"/>
          <p:cNvSpPr>
            <a:spLocks noGrp="1" noChangeArrowheads="1"/>
          </p:cNvSpPr>
          <p:nvPr>
            <p:ph type="body" idx="1"/>
          </p:nvPr>
        </p:nvSpPr>
        <p:spPr>
          <a:xfrm>
            <a:off x="1143000" y="3505200"/>
            <a:ext cx="7772400" cy="2590800"/>
          </a:xfrm>
        </p:spPr>
        <p:txBody>
          <a:bodyPr/>
          <a:lstStyle/>
          <a:p>
            <a:pPr>
              <a:buFont typeface="Monotype Sorts" pitchFamily="2" charset="2"/>
              <a:buChar char="n"/>
              <a:defRPr/>
            </a:pPr>
            <a:r>
              <a:rPr lang="en-US" sz="4000" dirty="0" smtClean="0"/>
              <a:t>Opportunity</a:t>
            </a:r>
          </a:p>
          <a:p>
            <a:pPr>
              <a:buFont typeface="Monotype Sorts" pitchFamily="2" charset="2"/>
              <a:buChar char="n"/>
              <a:defRPr/>
            </a:pPr>
            <a:r>
              <a:rPr lang="en-US" sz="4000" dirty="0" smtClean="0"/>
              <a:t>Challenge</a:t>
            </a:r>
          </a:p>
          <a:p>
            <a:pPr>
              <a:buFont typeface="Monotype Sorts" pitchFamily="2" charset="2"/>
              <a:buChar char="n"/>
              <a:defRPr/>
            </a:pPr>
            <a:r>
              <a:rPr lang="en-US" sz="4000" dirty="0" smtClean="0"/>
              <a:t>Situation</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1676400"/>
            <a:ext cx="7772400" cy="1143000"/>
          </a:xfrm>
        </p:spPr>
        <p:txBody>
          <a:bodyPr/>
          <a:lstStyle/>
          <a:p>
            <a:pPr algn="ctr"/>
            <a:r>
              <a:rPr lang="en-US" altLang="en-US" sz="8000" smtClean="0"/>
              <a:t>Change</a:t>
            </a:r>
          </a:p>
        </p:txBody>
      </p:sp>
      <p:sp>
        <p:nvSpPr>
          <p:cNvPr id="113667" name="Rectangle 3"/>
          <p:cNvSpPr>
            <a:spLocks noGrp="1" noChangeArrowheads="1"/>
          </p:cNvSpPr>
          <p:nvPr>
            <p:ph type="body" idx="1"/>
          </p:nvPr>
        </p:nvSpPr>
        <p:spPr>
          <a:xfrm>
            <a:off x="1066800" y="3276600"/>
            <a:ext cx="7772400" cy="2895600"/>
          </a:xfrm>
        </p:spPr>
        <p:txBody>
          <a:bodyPr/>
          <a:lstStyle/>
          <a:p>
            <a:pPr>
              <a:buFont typeface="Monotype Sorts" pitchFamily="2" charset="2"/>
              <a:buChar char="n"/>
              <a:defRPr/>
            </a:pPr>
            <a:r>
              <a:rPr lang="en-US" sz="4000" dirty="0" smtClean="0"/>
              <a:t>Improve</a:t>
            </a:r>
          </a:p>
          <a:p>
            <a:pPr>
              <a:buFont typeface="Monotype Sorts" pitchFamily="2" charset="2"/>
              <a:buChar char="n"/>
              <a:defRPr/>
            </a:pPr>
            <a:r>
              <a:rPr lang="en-US" sz="4000" dirty="0" smtClean="0"/>
              <a:t>Build </a:t>
            </a:r>
          </a:p>
          <a:p>
            <a:pPr>
              <a:buFont typeface="Monotype Sorts" pitchFamily="2" charset="2"/>
              <a:buChar char="n"/>
              <a:defRPr/>
            </a:pPr>
            <a:r>
              <a:rPr lang="en-US" sz="4000" dirty="0" smtClean="0"/>
              <a:t>Perfect</a:t>
            </a:r>
          </a:p>
          <a:p>
            <a:pPr>
              <a:buFont typeface="Monotype Sorts" pitchFamily="2" charset="2"/>
              <a:buChar char="n"/>
              <a:defRPr/>
            </a:pPr>
            <a:r>
              <a:rPr lang="en-US" sz="4000" dirty="0" smtClean="0"/>
              <a:t>Rethink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1447800"/>
            <a:ext cx="7772400" cy="1143000"/>
          </a:xfrm>
        </p:spPr>
        <p:txBody>
          <a:bodyPr/>
          <a:lstStyle/>
          <a:p>
            <a:pPr algn="ctr"/>
            <a:r>
              <a:rPr lang="en-US" altLang="en-US" sz="8000" smtClean="0"/>
              <a:t>But</a:t>
            </a:r>
          </a:p>
        </p:txBody>
      </p:sp>
      <p:sp>
        <p:nvSpPr>
          <p:cNvPr id="35843" name="Rectangle 3"/>
          <p:cNvSpPr>
            <a:spLocks noGrp="1" noChangeArrowheads="1"/>
          </p:cNvSpPr>
          <p:nvPr>
            <p:ph type="body" idx="1"/>
          </p:nvPr>
        </p:nvSpPr>
        <p:spPr>
          <a:xfrm>
            <a:off x="1143000" y="2743200"/>
            <a:ext cx="7772400" cy="2819400"/>
          </a:xfrm>
        </p:spPr>
        <p:txBody>
          <a:bodyPr/>
          <a:lstStyle/>
          <a:p>
            <a:pPr>
              <a:buFont typeface="Monotype Sorts" pitchFamily="2" charset="2"/>
              <a:buChar char="n"/>
              <a:defRPr/>
            </a:pPr>
            <a:r>
              <a:rPr lang="en-US" sz="4000" dirty="0" smtClean="0"/>
              <a:t>And</a:t>
            </a:r>
          </a:p>
          <a:p>
            <a:pPr>
              <a:buFont typeface="Monotype Sorts" pitchFamily="2" charset="2"/>
              <a:buChar char="n"/>
              <a:defRPr/>
            </a:pPr>
            <a:r>
              <a:rPr lang="en-US" sz="4000" dirty="0" smtClean="0"/>
              <a:t>So…..</a:t>
            </a:r>
          </a:p>
          <a:p>
            <a:pPr>
              <a:buFont typeface="Monotype Sorts" pitchFamily="2" charset="2"/>
              <a:buChar char="n"/>
              <a:defRPr/>
            </a:pPr>
            <a:r>
              <a:rPr lang="en-US" sz="4000" dirty="0" smtClean="0"/>
              <a:t>Nonetheless….</a:t>
            </a:r>
          </a:p>
          <a:p>
            <a:pPr>
              <a:buFont typeface="Monotype Sorts" pitchFamily="2" charset="2"/>
              <a:buChar char="n"/>
              <a:defRPr/>
            </a:pPr>
            <a:r>
              <a:rPr lang="en-US" sz="4000" dirty="0" smtClean="0"/>
              <a:t>Never the less….</a:t>
            </a:r>
          </a:p>
          <a:p>
            <a:pPr>
              <a:buFont typeface="Monotype Sorts" pitchFamily="2" charset="2"/>
              <a:buChar char="n"/>
              <a:defRPr/>
            </a:pPr>
            <a:r>
              <a:rPr lang="en-US" sz="4000" dirty="0" smtClean="0"/>
              <a:t>Even so….</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2286000"/>
            <a:ext cx="7772400" cy="1143000"/>
          </a:xfrm>
        </p:spPr>
        <p:txBody>
          <a:bodyPr/>
          <a:lstStyle/>
          <a:p>
            <a:pPr algn="ctr"/>
            <a:r>
              <a:rPr lang="en-US" altLang="en-US" sz="8000" smtClean="0"/>
              <a:t>Can't</a:t>
            </a:r>
          </a:p>
        </p:txBody>
      </p:sp>
      <p:sp>
        <p:nvSpPr>
          <p:cNvPr id="44035" name="Rectangle 3"/>
          <p:cNvSpPr>
            <a:spLocks noGrp="1" noChangeArrowheads="1"/>
          </p:cNvSpPr>
          <p:nvPr>
            <p:ph type="body" idx="1"/>
          </p:nvPr>
        </p:nvSpPr>
        <p:spPr>
          <a:xfrm>
            <a:off x="1143000" y="4038600"/>
            <a:ext cx="7772400" cy="2057400"/>
          </a:xfrm>
        </p:spPr>
        <p:txBody>
          <a:bodyPr/>
          <a:lstStyle/>
          <a:p>
            <a:pPr>
              <a:buFont typeface="Monotype Sorts" pitchFamily="2" charset="2"/>
              <a:buChar char="n"/>
              <a:defRPr/>
            </a:pPr>
            <a:r>
              <a:rPr lang="en-US" sz="4000" dirty="0" smtClean="0"/>
              <a:t>Won't</a:t>
            </a:r>
          </a:p>
          <a:p>
            <a:pPr>
              <a:buFont typeface="Monotype Sorts" pitchFamily="2" charset="2"/>
              <a:buChar char="n"/>
              <a:defRPr/>
            </a:pPr>
            <a:r>
              <a:rPr lang="en-US" sz="4000" dirty="0" smtClean="0"/>
              <a:t>Can't YET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1524000"/>
            <a:ext cx="7772400" cy="1143000"/>
          </a:xfrm>
        </p:spPr>
        <p:txBody>
          <a:bodyPr/>
          <a:lstStyle/>
          <a:p>
            <a:pPr algn="ctr"/>
            <a:r>
              <a:rPr lang="en-US" altLang="en-US" sz="8000" smtClean="0"/>
              <a:t>Wrong    </a:t>
            </a:r>
          </a:p>
        </p:txBody>
      </p:sp>
      <p:sp>
        <p:nvSpPr>
          <p:cNvPr id="13315" name="Rectangle 3"/>
          <p:cNvSpPr>
            <a:spLocks noGrp="1" noChangeArrowheads="1"/>
          </p:cNvSpPr>
          <p:nvPr>
            <p:ph type="body" idx="1"/>
          </p:nvPr>
        </p:nvSpPr>
        <p:spPr>
          <a:xfrm>
            <a:off x="1143000" y="3581400"/>
            <a:ext cx="7772400" cy="2514600"/>
          </a:xfrm>
        </p:spPr>
        <p:txBody>
          <a:bodyPr/>
          <a:lstStyle/>
          <a:p>
            <a:pPr>
              <a:buFont typeface="Monotype Sorts" pitchFamily="2" charset="2"/>
              <a:buChar char="n"/>
              <a:defRPr/>
            </a:pPr>
            <a:r>
              <a:rPr lang="en-US" sz="4000" dirty="0" smtClean="0"/>
              <a:t> </a:t>
            </a:r>
            <a:r>
              <a:rPr lang="en-US" sz="4000" dirty="0"/>
              <a:t>Interesting </a:t>
            </a:r>
            <a:endParaRPr lang="en-US" sz="4000" dirty="0" smtClean="0"/>
          </a:p>
          <a:p>
            <a:pPr>
              <a:buFont typeface="Monotype Sorts" pitchFamily="2" charset="2"/>
              <a:buChar char="n"/>
              <a:defRPr/>
            </a:pPr>
            <a:r>
              <a:rPr lang="en-US" sz="4000" dirty="0" smtClean="0"/>
              <a:t> Not what I would do</a:t>
            </a:r>
          </a:p>
          <a:p>
            <a:pPr>
              <a:buFont typeface="Monotype Sorts" pitchFamily="2" charset="2"/>
              <a:buChar char="n"/>
              <a:defRPr/>
            </a:pPr>
            <a:r>
              <a:rPr lang="en-US" sz="4000" dirty="0" smtClean="0"/>
              <a:t> Different       </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19200" y="1600200"/>
            <a:ext cx="7772400" cy="1143000"/>
          </a:xfrm>
        </p:spPr>
        <p:txBody>
          <a:bodyPr/>
          <a:lstStyle/>
          <a:p>
            <a:pPr algn="ctr"/>
            <a:r>
              <a:rPr lang="en-US" altLang="en-US" sz="8000" smtClean="0"/>
              <a:t>Bad </a:t>
            </a:r>
            <a:r>
              <a:rPr lang="en-US" altLang="en-US" smtClean="0"/>
              <a:t>     </a:t>
            </a:r>
          </a:p>
        </p:txBody>
      </p:sp>
      <p:sp>
        <p:nvSpPr>
          <p:cNvPr id="15363" name="Rectangle 3"/>
          <p:cNvSpPr>
            <a:spLocks noGrp="1" noChangeArrowheads="1"/>
          </p:cNvSpPr>
          <p:nvPr>
            <p:ph type="body" idx="1"/>
          </p:nvPr>
        </p:nvSpPr>
        <p:spPr>
          <a:xfrm>
            <a:off x="1143000" y="3124200"/>
            <a:ext cx="7772400" cy="2971800"/>
          </a:xfrm>
        </p:spPr>
        <p:txBody>
          <a:bodyPr/>
          <a:lstStyle/>
          <a:p>
            <a:pPr>
              <a:buFont typeface="Monotype Sorts" pitchFamily="2" charset="2"/>
              <a:buChar char="n"/>
              <a:defRPr/>
            </a:pPr>
            <a:r>
              <a:rPr lang="en-US" dirty="0" smtClean="0"/>
              <a:t>     </a:t>
            </a:r>
            <a:r>
              <a:rPr lang="en-US" sz="4000" dirty="0" smtClean="0"/>
              <a:t>Not up to expectations.</a:t>
            </a:r>
          </a:p>
          <a:p>
            <a:pPr>
              <a:buFont typeface="Monotype Sorts" pitchFamily="2" charset="2"/>
              <a:buChar char="n"/>
              <a:defRPr/>
            </a:pPr>
            <a:r>
              <a:rPr lang="en-US" sz="4000" dirty="0" smtClean="0"/>
              <a:t>    Not our (your) (my) best work.</a:t>
            </a:r>
          </a:p>
          <a:p>
            <a:pPr>
              <a:buFont typeface="Monotype Sorts" pitchFamily="2" charset="2"/>
              <a:buChar char="n"/>
              <a:defRPr/>
            </a:pPr>
            <a:r>
              <a:rPr lang="en-US" sz="4000" dirty="0"/>
              <a:t> </a:t>
            </a:r>
            <a:r>
              <a:rPr lang="en-US" sz="4000" dirty="0" smtClean="0"/>
              <a:t>   Not what I thought it would be.</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3000" y="1905000"/>
            <a:ext cx="7772400" cy="1143000"/>
          </a:xfrm>
        </p:spPr>
        <p:txBody>
          <a:bodyPr/>
          <a:lstStyle/>
          <a:p>
            <a:pPr algn="ctr"/>
            <a:r>
              <a:rPr lang="en-US" altLang="en-US" sz="8000" dirty="0" smtClean="0"/>
              <a:t>  Should or Should Have</a:t>
            </a:r>
          </a:p>
        </p:txBody>
      </p:sp>
      <p:sp>
        <p:nvSpPr>
          <p:cNvPr id="76803" name="Rectangle 3"/>
          <p:cNvSpPr>
            <a:spLocks noGrp="1" noChangeArrowheads="1"/>
          </p:cNvSpPr>
          <p:nvPr>
            <p:ph type="body" idx="1"/>
          </p:nvPr>
        </p:nvSpPr>
        <p:spPr>
          <a:xfrm>
            <a:off x="1143000" y="3733800"/>
            <a:ext cx="7772400" cy="2362200"/>
          </a:xfrm>
        </p:spPr>
        <p:txBody>
          <a:bodyPr/>
          <a:lstStyle/>
          <a:p>
            <a:pPr>
              <a:buFont typeface="Monotype Sorts" pitchFamily="2" charset="2"/>
              <a:buChar char="n"/>
              <a:defRPr/>
            </a:pPr>
            <a:r>
              <a:rPr lang="en-US" sz="4000" dirty="0" smtClean="0"/>
              <a:t>So, now what do we (I) do?</a:t>
            </a:r>
          </a:p>
          <a:p>
            <a:pPr>
              <a:buFont typeface="Monotype Sorts" pitchFamily="2" charset="2"/>
              <a:buChar char="n"/>
              <a:defRPr/>
            </a:pPr>
            <a:r>
              <a:rPr lang="en-US" sz="4000" dirty="0" smtClean="0"/>
              <a:t>Next time let’s (do this)</a:t>
            </a:r>
          </a:p>
          <a:p>
            <a:pPr>
              <a:buFont typeface="Monotype Sorts" pitchFamily="2" charset="2"/>
              <a:buChar char="n"/>
              <a:defRPr/>
            </a:pPr>
            <a:r>
              <a:rPr lang="en-US" sz="4000" dirty="0" smtClean="0"/>
              <a:t>Next time I’ll (do this)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2057400"/>
            <a:ext cx="7772400" cy="1143000"/>
          </a:xfrm>
        </p:spPr>
        <p:txBody>
          <a:bodyPr/>
          <a:lstStyle/>
          <a:p>
            <a:pPr algn="ctr"/>
            <a:r>
              <a:rPr lang="en-US" altLang="en-US" sz="8000" b="1" smtClean="0"/>
              <a:t>Bored</a:t>
            </a:r>
          </a:p>
        </p:txBody>
      </p:sp>
      <p:sp>
        <p:nvSpPr>
          <p:cNvPr id="66563" name="Rectangle 3"/>
          <p:cNvSpPr>
            <a:spLocks noGrp="1" noChangeArrowheads="1"/>
          </p:cNvSpPr>
          <p:nvPr>
            <p:ph type="body" idx="1"/>
          </p:nvPr>
        </p:nvSpPr>
        <p:spPr>
          <a:xfrm>
            <a:off x="1143000" y="4343400"/>
            <a:ext cx="7772400" cy="1752600"/>
          </a:xfrm>
        </p:spPr>
        <p:txBody>
          <a:bodyPr/>
          <a:lstStyle/>
          <a:p>
            <a:pPr>
              <a:buFont typeface="Monotype Sorts" pitchFamily="2" charset="2"/>
              <a:buChar char="n"/>
              <a:defRPr/>
            </a:pPr>
            <a:r>
              <a:rPr lang="en-US" dirty="0" smtClean="0"/>
              <a:t>Make a different choice. </a:t>
            </a:r>
          </a:p>
          <a:p>
            <a:pPr>
              <a:buFont typeface="Monotype Sorts" pitchFamily="2" charset="2"/>
              <a:buChar char="n"/>
              <a:defRPr/>
            </a:pPr>
            <a:r>
              <a:rPr lang="en-US" dirty="0" smtClean="0"/>
              <a:t>Do something else!</a:t>
            </a:r>
          </a:p>
          <a:p>
            <a:pPr marL="0" indent="0">
              <a:buNone/>
              <a:defRPr/>
            </a:pPr>
            <a:endParaRPr lang="en-US" dirty="0" smtClean="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19200" y="1447800"/>
            <a:ext cx="7772400" cy="4419600"/>
          </a:xfrm>
        </p:spPr>
        <p:txBody>
          <a:bodyPr/>
          <a:lstStyle/>
          <a:p>
            <a:r>
              <a:rPr lang="en-US" altLang="en-US" sz="8000" smtClean="0"/>
              <a:t>Phrases that block communication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2133600"/>
            <a:ext cx="7772400" cy="1143000"/>
          </a:xfrm>
        </p:spPr>
        <p:txBody>
          <a:bodyPr/>
          <a:lstStyle/>
          <a:p>
            <a:pPr algn="ctr"/>
            <a:r>
              <a:rPr lang="en-US" altLang="en-US" sz="8000" smtClean="0"/>
              <a:t>My BAD</a:t>
            </a:r>
          </a:p>
        </p:txBody>
      </p:sp>
      <p:sp>
        <p:nvSpPr>
          <p:cNvPr id="120835" name="Rectangle 3"/>
          <p:cNvSpPr>
            <a:spLocks noGrp="1" noChangeArrowheads="1"/>
          </p:cNvSpPr>
          <p:nvPr>
            <p:ph type="body" idx="1"/>
          </p:nvPr>
        </p:nvSpPr>
        <p:spPr>
          <a:xfrm>
            <a:off x="1143000" y="3886200"/>
            <a:ext cx="7772400" cy="2209800"/>
          </a:xfrm>
        </p:spPr>
        <p:txBody>
          <a:bodyPr/>
          <a:lstStyle/>
          <a:p>
            <a:pPr>
              <a:buFont typeface="Monotype Sorts" pitchFamily="2" charset="2"/>
              <a:buChar char="n"/>
              <a:defRPr/>
            </a:pPr>
            <a:r>
              <a:rPr lang="en-US" sz="4000" dirty="0" smtClean="0"/>
              <a:t>Sorry!  I’m working on it. </a:t>
            </a:r>
          </a:p>
          <a:p>
            <a:pPr>
              <a:buFont typeface="Monotype Sorts" pitchFamily="2" charset="2"/>
              <a:buChar char="n"/>
              <a:defRPr/>
            </a:pPr>
            <a:r>
              <a:rPr lang="en-US" sz="4000" dirty="0" smtClean="0"/>
              <a:t>Next time I’ll…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8000" dirty="0" smtClean="0"/>
              <a:t/>
            </a:r>
            <a:br>
              <a:rPr lang="en-US" altLang="en-US" sz="8000" dirty="0" smtClean="0"/>
            </a:br>
            <a:r>
              <a:rPr lang="en-US" altLang="en-US" sz="8000" dirty="0"/>
              <a:t/>
            </a:r>
            <a:br>
              <a:rPr lang="en-US" altLang="en-US" sz="8000" dirty="0"/>
            </a:br>
            <a:r>
              <a:rPr lang="en-US" altLang="en-US" sz="8000" dirty="0" smtClean="0"/>
              <a:t>Ancient Wise Saying Revised </a:t>
            </a:r>
            <a:r>
              <a:rPr lang="en-US" altLang="en-US" sz="8000" dirty="0" smtClean="0"/>
              <a:t/>
            </a:r>
            <a:br>
              <a:rPr lang="en-US" altLang="en-US" sz="8000" dirty="0" smtClean="0"/>
            </a:br>
            <a:r>
              <a:rPr lang="en-US" altLang="en-US" sz="1600" dirty="0" smtClean="0"/>
              <a:t/>
            </a:r>
            <a:br>
              <a:rPr lang="en-US" altLang="en-US" sz="1600" dirty="0" smtClean="0"/>
            </a:br>
            <a:r>
              <a:rPr lang="en-US" altLang="en-US" sz="3310" dirty="0" smtClean="0"/>
              <a:t>“Be careful of your character because it creates your DESTINY.”</a:t>
            </a:r>
            <a:endParaRPr lang="en-US" sz="3310" dirty="0"/>
          </a:p>
        </p:txBody>
      </p:sp>
    </p:spTree>
    <p:extLst>
      <p:ext uri="{BB962C8B-B14F-4D97-AF65-F5344CB8AC3E}">
        <p14:creationId xmlns:p14="http://schemas.microsoft.com/office/powerpoint/2010/main" val="3467685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609600"/>
            <a:ext cx="7772400" cy="2286000"/>
          </a:xfrm>
        </p:spPr>
        <p:txBody>
          <a:bodyPr/>
          <a:lstStyle/>
          <a:p>
            <a:pPr algn="ctr"/>
            <a:r>
              <a:rPr lang="en-US" altLang="en-US" sz="8000" smtClean="0"/>
              <a:t>How do you say “No” when you need to!</a:t>
            </a:r>
          </a:p>
        </p:txBody>
      </p:sp>
      <p:sp>
        <p:nvSpPr>
          <p:cNvPr id="31747" name="Rectangle 3"/>
          <p:cNvSpPr>
            <a:spLocks noGrp="1" noChangeArrowheads="1"/>
          </p:cNvSpPr>
          <p:nvPr>
            <p:ph type="body" idx="1"/>
          </p:nvPr>
        </p:nvSpPr>
        <p:spPr>
          <a:xfrm>
            <a:off x="1143000" y="3581400"/>
            <a:ext cx="7772400" cy="2971800"/>
          </a:xfrm>
        </p:spPr>
        <p:txBody>
          <a:bodyPr/>
          <a:lstStyle/>
          <a:p>
            <a:pPr>
              <a:buFont typeface="Monotype Sorts" pitchFamily="2" charset="2"/>
              <a:buChar char="n"/>
              <a:defRPr/>
            </a:pPr>
            <a:r>
              <a:rPr lang="en-US" sz="4000" dirty="0" smtClean="0"/>
              <a:t>Thanks for thinking of me and…</a:t>
            </a:r>
          </a:p>
          <a:p>
            <a:pPr>
              <a:buFont typeface="Monotype Sorts" pitchFamily="2" charset="2"/>
              <a:buChar char="n"/>
              <a:defRPr/>
            </a:pPr>
            <a:r>
              <a:rPr lang="en-US" sz="4000" dirty="0" smtClean="0"/>
              <a:t>Not at this time.  Thank you.</a:t>
            </a:r>
          </a:p>
          <a:p>
            <a:pPr>
              <a:buFont typeface="Monotype Sorts" pitchFamily="2" charset="2"/>
              <a:buChar char="n"/>
              <a:defRPr/>
            </a:pPr>
            <a:r>
              <a:rPr lang="en-US" sz="4000" dirty="0"/>
              <a:t>Oh, no thank you.</a:t>
            </a:r>
          </a:p>
          <a:p>
            <a:pPr>
              <a:buFont typeface="Monotype Sorts" pitchFamily="2" charset="2"/>
              <a:buChar char="n"/>
              <a:defRPr/>
            </a:pPr>
            <a:r>
              <a:rPr lang="en-US" sz="4000" dirty="0"/>
              <a:t>Have you considered?</a:t>
            </a:r>
          </a:p>
          <a:p>
            <a:pPr marL="0" indent="0">
              <a:buFont typeface="Monotype Sorts"/>
              <a:buNone/>
              <a:defRPr/>
            </a:pPr>
            <a:endParaRPr lang="en-US" sz="4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iterate type="wd">
                                    <p:tmPct val="100000"/>
                                  </p:iterate>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randombar(horizontal)">
                                      <p:cBhvr>
                                        <p:cTn id="7" dur="3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iterate type="wd">
                                    <p:tmPct val="100000"/>
                                  </p:iterate>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randombar(horizontal)">
                                      <p:cBhvr>
                                        <p:cTn id="12" dur="3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iterate type="wd">
                                    <p:tmPct val="100000"/>
                                  </p:iterate>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randombar(horizontal)">
                                      <p:cBhvr>
                                        <p:cTn id="17" dur="3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iterate type="wd">
                                    <p:tmPct val="100000"/>
                                  </p:iterate>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randombar(horizontal)">
                                      <p:cBhvr>
                                        <p:cTn id="22" dur="3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1447800"/>
            <a:ext cx="7772400" cy="1143000"/>
          </a:xfrm>
        </p:spPr>
        <p:txBody>
          <a:bodyPr/>
          <a:lstStyle/>
          <a:p>
            <a:pPr algn="ctr"/>
            <a:r>
              <a:rPr lang="en-US" altLang="en-US" sz="8000" smtClean="0"/>
              <a:t>Yes, BUT</a:t>
            </a:r>
          </a:p>
        </p:txBody>
      </p:sp>
      <p:sp>
        <p:nvSpPr>
          <p:cNvPr id="33795" name="Rectangle 3"/>
          <p:cNvSpPr>
            <a:spLocks noGrp="1" noChangeArrowheads="1"/>
          </p:cNvSpPr>
          <p:nvPr>
            <p:ph type="body" idx="1"/>
          </p:nvPr>
        </p:nvSpPr>
        <p:spPr>
          <a:xfrm>
            <a:off x="1143000" y="2971800"/>
            <a:ext cx="7772400" cy="3124200"/>
          </a:xfrm>
        </p:spPr>
        <p:txBody>
          <a:bodyPr/>
          <a:lstStyle/>
          <a:p>
            <a:pPr>
              <a:buFont typeface="Monotype Sorts" pitchFamily="2" charset="2"/>
              <a:buChar char="n"/>
              <a:defRPr/>
            </a:pPr>
            <a:r>
              <a:rPr lang="en-US" sz="4000" dirty="0" smtClean="0"/>
              <a:t>Please consider…</a:t>
            </a:r>
          </a:p>
          <a:p>
            <a:pPr>
              <a:buFont typeface="Monotype Sorts" pitchFamily="2" charset="2"/>
              <a:buChar char="n"/>
              <a:defRPr/>
            </a:pPr>
            <a:r>
              <a:rPr lang="en-US" sz="4000" dirty="0" smtClean="0"/>
              <a:t>That might be true.  Have you considered…</a:t>
            </a:r>
          </a:p>
          <a:p>
            <a:pPr>
              <a:buFont typeface="Monotype Sorts" pitchFamily="2" charset="2"/>
              <a:buChar char="n"/>
              <a:defRPr/>
            </a:pPr>
            <a:r>
              <a:rPr lang="en-US" sz="4000" dirty="0" smtClean="0"/>
              <a:t>No thank you.</a:t>
            </a:r>
          </a:p>
          <a:p>
            <a:pPr>
              <a:buFont typeface="Monotype Sorts" pitchFamily="2" charset="2"/>
              <a:buChar char="n"/>
              <a:defRPr/>
            </a:pPr>
            <a:r>
              <a:rPr lang="en-US" sz="4000" dirty="0" smtClean="0"/>
              <a:t>NO,  I don't think so.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300"/>
                                        <p:tgtEl>
                                          <p:spTgt spid="337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iterate type="wd">
                                    <p:tmPct val="100000"/>
                                  </p:iterate>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300"/>
                                        <p:tgtEl>
                                          <p:spTgt spid="3379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Whoosh"/>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iterate type="wd">
                                    <p:tmPct val="100000"/>
                                  </p:iterate>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300"/>
                                        <p:tgtEl>
                                          <p:spTgt spid="3379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Whoosh"/>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iterate type="wd">
                                    <p:tmPct val="100000"/>
                                  </p:iterate>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300"/>
                                        <p:tgtEl>
                                          <p:spTgt spid="3379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1828800"/>
            <a:ext cx="7772400" cy="1143000"/>
          </a:xfrm>
        </p:spPr>
        <p:txBody>
          <a:bodyPr/>
          <a:lstStyle/>
          <a:p>
            <a:pPr algn="ctr"/>
            <a:r>
              <a:rPr lang="en-US" altLang="en-US" sz="8000" smtClean="0"/>
              <a:t>You! (accusatory) </a:t>
            </a:r>
          </a:p>
        </p:txBody>
      </p:sp>
      <p:sp>
        <p:nvSpPr>
          <p:cNvPr id="50179" name="Rectangle 3"/>
          <p:cNvSpPr>
            <a:spLocks noGrp="1" noChangeArrowheads="1"/>
          </p:cNvSpPr>
          <p:nvPr>
            <p:ph type="body" idx="1"/>
          </p:nvPr>
        </p:nvSpPr>
        <p:spPr>
          <a:xfrm>
            <a:off x="1066800" y="3581400"/>
            <a:ext cx="7772400" cy="2743200"/>
          </a:xfrm>
        </p:spPr>
        <p:txBody>
          <a:bodyPr/>
          <a:lstStyle/>
          <a:p>
            <a:pPr>
              <a:buFont typeface="Monotype Sorts" pitchFamily="2" charset="2"/>
              <a:buChar char="n"/>
              <a:defRPr/>
            </a:pPr>
            <a:r>
              <a:rPr lang="en-US" sz="4000" dirty="0" smtClean="0"/>
              <a:t>Human Beings…</a:t>
            </a:r>
          </a:p>
          <a:p>
            <a:pPr>
              <a:buFont typeface="Monotype Sorts" pitchFamily="2" charset="2"/>
              <a:buChar char="n"/>
              <a:defRPr/>
            </a:pPr>
            <a:r>
              <a:rPr lang="en-US" sz="4000" dirty="0" smtClean="0"/>
              <a:t>Many people…</a:t>
            </a:r>
          </a:p>
          <a:p>
            <a:pPr>
              <a:buFont typeface="Monotype Sorts" pitchFamily="2" charset="2"/>
              <a:buChar char="n"/>
              <a:defRPr/>
            </a:pPr>
            <a:r>
              <a:rPr lang="en-US" sz="4000" dirty="0" smtClean="0"/>
              <a:t>I have been known to…</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90600" y="1447800"/>
            <a:ext cx="7772400" cy="1143000"/>
          </a:xfrm>
        </p:spPr>
        <p:txBody>
          <a:bodyPr/>
          <a:lstStyle/>
          <a:p>
            <a:pPr algn="ctr"/>
            <a:r>
              <a:rPr lang="en-US" altLang="en-US" sz="8000" smtClean="0"/>
              <a:t>We'll see</a:t>
            </a:r>
          </a:p>
        </p:txBody>
      </p:sp>
      <p:sp>
        <p:nvSpPr>
          <p:cNvPr id="52227" name="Rectangle 3"/>
          <p:cNvSpPr>
            <a:spLocks noGrp="1" noChangeArrowheads="1"/>
          </p:cNvSpPr>
          <p:nvPr>
            <p:ph type="body" idx="1"/>
          </p:nvPr>
        </p:nvSpPr>
        <p:spPr>
          <a:xfrm>
            <a:off x="1143000" y="2819400"/>
            <a:ext cx="7772400" cy="3276600"/>
          </a:xfrm>
        </p:spPr>
        <p:txBody>
          <a:bodyPr/>
          <a:lstStyle/>
          <a:p>
            <a:pPr>
              <a:buFont typeface="Monotype Sorts" pitchFamily="2" charset="2"/>
              <a:buChar char="n"/>
              <a:defRPr/>
            </a:pPr>
            <a:r>
              <a:rPr lang="en-US" sz="4000" dirty="0" smtClean="0"/>
              <a:t>Yes </a:t>
            </a:r>
          </a:p>
          <a:p>
            <a:pPr>
              <a:buFont typeface="Monotype Sorts" pitchFamily="2" charset="2"/>
              <a:buChar char="n"/>
              <a:defRPr/>
            </a:pPr>
            <a:r>
              <a:rPr lang="en-US" sz="4000" dirty="0" smtClean="0"/>
              <a:t>No</a:t>
            </a:r>
          </a:p>
          <a:p>
            <a:pPr>
              <a:buFont typeface="Monotype Sorts" pitchFamily="2" charset="2"/>
              <a:buChar char="n"/>
              <a:defRPr/>
            </a:pPr>
            <a:r>
              <a:rPr lang="en-US" sz="4000" dirty="0" smtClean="0"/>
              <a:t>I am not sure</a:t>
            </a:r>
          </a:p>
          <a:p>
            <a:pPr>
              <a:buFont typeface="Monotype Sorts" pitchFamily="2" charset="2"/>
              <a:buChar char="n"/>
              <a:defRPr/>
            </a:pPr>
            <a:r>
              <a:rPr lang="en-US" sz="4000" dirty="0" smtClean="0"/>
              <a:t>I will get back to you by……</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1981200"/>
            <a:ext cx="7772400" cy="1143000"/>
          </a:xfrm>
        </p:spPr>
        <p:txBody>
          <a:bodyPr/>
          <a:lstStyle/>
          <a:p>
            <a:r>
              <a:rPr lang="en-US" altLang="en-US" sz="8000" smtClean="0"/>
              <a:t>We tried that …</a:t>
            </a:r>
          </a:p>
        </p:txBody>
      </p:sp>
      <p:sp>
        <p:nvSpPr>
          <p:cNvPr id="56323" name="Rectangle 3"/>
          <p:cNvSpPr>
            <a:spLocks noGrp="1" noChangeArrowheads="1"/>
          </p:cNvSpPr>
          <p:nvPr>
            <p:ph type="body" idx="1"/>
          </p:nvPr>
        </p:nvSpPr>
        <p:spPr>
          <a:xfrm>
            <a:off x="1143000" y="3733800"/>
            <a:ext cx="7772400" cy="2362200"/>
          </a:xfrm>
        </p:spPr>
        <p:txBody>
          <a:bodyPr/>
          <a:lstStyle/>
          <a:p>
            <a:pPr>
              <a:buFont typeface="Monotype Sorts" pitchFamily="2" charset="2"/>
              <a:buChar char="n"/>
              <a:defRPr/>
            </a:pPr>
            <a:r>
              <a:rPr lang="en-US" sz="4000" dirty="0" smtClean="0"/>
              <a:t>Didn’t we try that?  </a:t>
            </a:r>
          </a:p>
          <a:p>
            <a:pPr>
              <a:buFont typeface="Monotype Sorts" pitchFamily="2" charset="2"/>
              <a:buChar char="n"/>
              <a:defRPr/>
            </a:pPr>
            <a:r>
              <a:rPr lang="en-US" sz="4000" dirty="0" smtClean="0"/>
              <a:t>What did we learn last time?</a:t>
            </a:r>
          </a:p>
          <a:p>
            <a:pPr>
              <a:buFont typeface="Monotype Sorts" pitchFamily="2" charset="2"/>
              <a:buChar char="n"/>
              <a:defRPr/>
            </a:pPr>
            <a:r>
              <a:rPr lang="en-US" sz="4000" dirty="0" smtClean="0"/>
              <a:t>Does this look familiar?</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1143000"/>
            <a:ext cx="7772400" cy="2590800"/>
          </a:xfrm>
        </p:spPr>
        <p:txBody>
          <a:bodyPr/>
          <a:lstStyle/>
          <a:p>
            <a:pPr algn="ctr"/>
            <a:r>
              <a:rPr lang="en-US" altLang="en-US" sz="8000" dirty="0" smtClean="0"/>
              <a:t>Not right now!</a:t>
            </a:r>
          </a:p>
        </p:txBody>
      </p:sp>
      <p:sp>
        <p:nvSpPr>
          <p:cNvPr id="62467" name="Rectangle 3"/>
          <p:cNvSpPr>
            <a:spLocks noGrp="1" noChangeArrowheads="1"/>
          </p:cNvSpPr>
          <p:nvPr>
            <p:ph type="body" idx="1"/>
          </p:nvPr>
        </p:nvSpPr>
        <p:spPr>
          <a:xfrm>
            <a:off x="1143000" y="3962400"/>
            <a:ext cx="7772400" cy="2133600"/>
          </a:xfrm>
        </p:spPr>
        <p:txBody>
          <a:bodyPr/>
          <a:lstStyle/>
          <a:p>
            <a:pPr>
              <a:buFont typeface="Monotype Sorts" pitchFamily="2" charset="2"/>
              <a:buChar char="n"/>
              <a:defRPr/>
            </a:pPr>
            <a:r>
              <a:rPr lang="en-US" sz="4000" dirty="0" smtClean="0"/>
              <a:t>Schedule a time to meet. </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2057400"/>
            <a:ext cx="7772400" cy="1143000"/>
          </a:xfrm>
        </p:spPr>
        <p:txBody>
          <a:bodyPr/>
          <a:lstStyle/>
          <a:p>
            <a:pPr algn="ctr"/>
            <a:r>
              <a:rPr lang="en-US" altLang="en-US" sz="8000" dirty="0" smtClean="0"/>
              <a:t>Why did you…?  </a:t>
            </a:r>
          </a:p>
        </p:txBody>
      </p:sp>
      <p:sp>
        <p:nvSpPr>
          <p:cNvPr id="64515" name="Rectangle 3"/>
          <p:cNvSpPr>
            <a:spLocks noGrp="1" noChangeArrowheads="1"/>
          </p:cNvSpPr>
          <p:nvPr>
            <p:ph type="body" idx="1"/>
          </p:nvPr>
        </p:nvSpPr>
        <p:spPr>
          <a:xfrm>
            <a:off x="1143000" y="3581400"/>
            <a:ext cx="7772400" cy="2514600"/>
          </a:xfrm>
        </p:spPr>
        <p:txBody>
          <a:bodyPr/>
          <a:lstStyle/>
          <a:p>
            <a:pPr>
              <a:buFont typeface="Monotype Sorts" pitchFamily="2" charset="2"/>
              <a:buChar char="n"/>
              <a:defRPr/>
            </a:pPr>
            <a:r>
              <a:rPr lang="en-US" sz="4000" dirty="0" smtClean="0"/>
              <a:t>What reaction were you expecting?</a:t>
            </a:r>
          </a:p>
          <a:p>
            <a:pPr>
              <a:buFont typeface="Monotype Sorts" pitchFamily="2" charset="2"/>
              <a:buChar char="n"/>
              <a:defRPr/>
            </a:pPr>
            <a:r>
              <a:rPr lang="en-US" sz="4000" dirty="0" smtClean="0"/>
              <a:t>Help me understand…….</a:t>
            </a:r>
            <a:endParaRPr lang="en-US" sz="4000" dirty="0"/>
          </a:p>
          <a:p>
            <a:pPr>
              <a:buFont typeface="Monotype Sorts" pitchFamily="2" charset="2"/>
              <a:buChar char="n"/>
              <a:defRPr/>
            </a:pPr>
            <a:r>
              <a:rPr lang="en-US" sz="4000" dirty="0" smtClean="0"/>
              <a:t>What caused you to do that?</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90600" y="1752600"/>
            <a:ext cx="7772400" cy="3429000"/>
          </a:xfrm>
        </p:spPr>
        <p:txBody>
          <a:bodyPr/>
          <a:lstStyle/>
          <a:p>
            <a:pPr algn="ctr"/>
            <a:r>
              <a:rPr lang="en-US" altLang="en-US" sz="6000" dirty="0" err="1" smtClean="0"/>
              <a:t>Languaging</a:t>
            </a:r>
            <a:r>
              <a:rPr lang="en-US" altLang="en-US" sz="6000" dirty="0" smtClean="0"/>
              <a:t> IS a choice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838200" y="1905000"/>
            <a:ext cx="7772400" cy="2971800"/>
          </a:xfrm>
        </p:spPr>
        <p:txBody>
          <a:bodyPr/>
          <a:lstStyle/>
          <a:p>
            <a:pPr algn="ctr"/>
            <a:r>
              <a:rPr lang="en-US" altLang="en-US" sz="5400" smtClean="0"/>
              <a:t>Use your words to maximize your effectiveness.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43000" y="1219200"/>
            <a:ext cx="7772400" cy="4114800"/>
          </a:xfrm>
        </p:spPr>
        <p:txBody>
          <a:bodyPr/>
          <a:lstStyle/>
          <a:p>
            <a:r>
              <a:rPr lang="en-US" altLang="en-US" sz="5400" smtClean="0"/>
              <a:t>Remember it takes a 21 days to make or break a habit and changing your word pattern will not occur overnight.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048871" y="304800"/>
            <a:ext cx="8077200" cy="6324600"/>
          </a:xfrm>
        </p:spPr>
        <p:txBody>
          <a:bodyPr/>
          <a:lstStyle/>
          <a:p>
            <a:pPr marL="0" indent="0" algn="ctr">
              <a:buNone/>
            </a:pPr>
            <a:r>
              <a:rPr lang="en-US" sz="3600" b="1" dirty="0">
                <a:effectLst/>
              </a:rPr>
              <a:t>How Things Work</a:t>
            </a:r>
          </a:p>
          <a:p>
            <a:pPr algn="ctr"/>
            <a:r>
              <a:rPr lang="en-US" sz="1400" dirty="0" smtClean="0">
                <a:effectLst/>
              </a:rPr>
              <a:t>Rhymed By </a:t>
            </a:r>
            <a:r>
              <a:rPr lang="en-US" sz="1400" dirty="0">
                <a:effectLst/>
              </a:rPr>
              <a:t>The "Original" Mike Smith</a:t>
            </a:r>
          </a:p>
          <a:p>
            <a:pPr algn="ctr"/>
            <a:r>
              <a:rPr lang="en-US" sz="2000" b="1" dirty="0">
                <a:effectLst/>
              </a:rPr>
              <a:t>“</a:t>
            </a:r>
            <a:r>
              <a:rPr lang="en-US" sz="2400" b="1" dirty="0">
                <a:effectLst/>
              </a:rPr>
              <a:t>The WORDS I often THINK and USE create my THOUGHTS and ATTITUDES,</a:t>
            </a:r>
            <a:br>
              <a:rPr lang="en-US" sz="2400" b="1" dirty="0">
                <a:effectLst/>
              </a:rPr>
            </a:br>
            <a:r>
              <a:rPr lang="en-US" sz="2400" b="1" dirty="0">
                <a:effectLst/>
              </a:rPr>
              <a:t>and build the ACTIONS from which I CHOOSE, to FORM the HABITS so HARD to LOSE, HIGHLIGHTING the CHARACTER others see and THEY decide that THAT is ME, and THAT is all THEY LET ME BE, and thus is BUILT my DESTINY.”</a:t>
            </a:r>
            <a:endParaRPr lang="en-US" sz="2400" dirty="0">
              <a:effectLst/>
            </a:endParaRPr>
          </a:p>
          <a:p>
            <a:r>
              <a:rPr lang="en-US" sz="1800" b="1" dirty="0">
                <a:effectLst/>
              </a:rPr>
              <a:t>Your words matter.  Choose them well.  They define you for the world!</a:t>
            </a:r>
            <a:endParaRPr lang="en-US" sz="1800" dirty="0">
              <a:effectLst/>
            </a:endParaRPr>
          </a:p>
          <a:p>
            <a:pPr algn="ctr"/>
            <a:r>
              <a:rPr lang="en-US" sz="1100" b="1" dirty="0">
                <a:effectLst/>
              </a:rPr>
              <a:t>The "Original" Mike Smith (c) 2014 All rights </a:t>
            </a:r>
            <a:r>
              <a:rPr lang="en-US" sz="1100" b="1" dirty="0" smtClean="0">
                <a:effectLst/>
              </a:rPr>
              <a:t>reserved</a:t>
            </a:r>
            <a:r>
              <a:rPr lang="en-US" sz="1100" dirty="0" smtClean="0">
                <a:effectLst/>
              </a:rPr>
              <a:t>.”</a:t>
            </a:r>
            <a:r>
              <a:rPr lang="en-US" sz="2800" dirty="0">
                <a:effectLst/>
              </a:rPr>
              <a:t> </a:t>
            </a:r>
            <a:endParaRPr lang="en-US" sz="2800" dirty="0" smtClean="0">
              <a:effectLst/>
            </a:endParaRPr>
          </a:p>
          <a:p>
            <a:pPr algn="ctr"/>
            <a:endParaRPr lang="en-US" sz="1100" dirty="0">
              <a:effectLst/>
            </a:endParaRPr>
          </a:p>
          <a:p>
            <a:pPr marL="0" indent="0" algn="ctr">
              <a:buNone/>
            </a:pPr>
            <a:r>
              <a:rPr lang="en-US" sz="2400" dirty="0" smtClean="0">
                <a:effectLst/>
              </a:rPr>
              <a:t>Words matter! Choose your thoughts well.</a:t>
            </a:r>
          </a:p>
          <a:p>
            <a:r>
              <a:rPr lang="en-US" sz="2800" dirty="0" smtClean="0">
                <a:effectLst/>
              </a:rPr>
              <a:t> </a:t>
            </a:r>
            <a:endParaRPr lang="en-US" sz="2800" dirty="0">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43000" y="2057400"/>
            <a:ext cx="7772400" cy="2819400"/>
          </a:xfrm>
        </p:spPr>
        <p:txBody>
          <a:bodyPr/>
          <a:lstStyle/>
          <a:p>
            <a:r>
              <a:rPr lang="en-US" altLang="en-US" sz="8000" smtClean="0"/>
              <a:t>And you can do it!!!  Good luck!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1066800"/>
            <a:ext cx="7772400" cy="4876800"/>
          </a:xfrm>
        </p:spPr>
        <p:txBody>
          <a:bodyPr/>
          <a:lstStyle/>
          <a:p>
            <a:pPr algn="ctr"/>
            <a:r>
              <a:rPr lang="en-US" altLang="en-US" sz="8000" dirty="0" smtClean="0"/>
              <a:t>How Human Communication Works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1219200"/>
            <a:ext cx="7772400" cy="2438400"/>
          </a:xfrm>
        </p:spPr>
        <p:txBody>
          <a:bodyPr/>
          <a:lstStyle/>
          <a:p>
            <a:pPr algn="ctr"/>
            <a:r>
              <a:rPr lang="en-US" altLang="en-US" sz="8000" dirty="0" smtClean="0"/>
              <a:t>Words translate into pictures </a:t>
            </a:r>
          </a:p>
        </p:txBody>
      </p:sp>
      <p:sp>
        <p:nvSpPr>
          <p:cNvPr id="7171" name="Rectangle 3"/>
          <p:cNvSpPr>
            <a:spLocks noGrp="1" noChangeArrowheads="1"/>
          </p:cNvSpPr>
          <p:nvPr>
            <p:ph type="body" idx="1"/>
          </p:nvPr>
        </p:nvSpPr>
        <p:spPr>
          <a:xfrm>
            <a:off x="1143000" y="4038600"/>
            <a:ext cx="7772400" cy="2590800"/>
          </a:xfrm>
        </p:spPr>
        <p:txBody>
          <a:bodyPr/>
          <a:lstStyle/>
          <a:p>
            <a:pPr>
              <a:buFont typeface="Monotype Sorts" pitchFamily="2" charset="2"/>
              <a:buChar char="n"/>
              <a:defRPr/>
            </a:pPr>
            <a:r>
              <a:rPr lang="en-US" sz="4000" dirty="0" smtClean="0"/>
              <a:t>emotional responses</a:t>
            </a:r>
          </a:p>
          <a:p>
            <a:pPr>
              <a:buFont typeface="Monotype Sorts" pitchFamily="2" charset="2"/>
              <a:buChar char="n"/>
              <a:defRPr/>
            </a:pPr>
            <a:r>
              <a:rPr lang="en-US" sz="4000" dirty="0" smtClean="0"/>
              <a:t>memories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1600200"/>
            <a:ext cx="7772400" cy="1143000"/>
          </a:xfrm>
        </p:spPr>
        <p:txBody>
          <a:bodyPr/>
          <a:lstStyle/>
          <a:p>
            <a:pPr algn="ctr"/>
            <a:r>
              <a:rPr lang="en-US" altLang="en-US" sz="8000" dirty="0" smtClean="0"/>
              <a:t>Self- Talk</a:t>
            </a:r>
          </a:p>
        </p:txBody>
      </p:sp>
      <p:sp>
        <p:nvSpPr>
          <p:cNvPr id="102403" name="Rectangle 3"/>
          <p:cNvSpPr>
            <a:spLocks noGrp="1" noChangeArrowheads="1"/>
          </p:cNvSpPr>
          <p:nvPr>
            <p:ph type="body" idx="1"/>
          </p:nvPr>
        </p:nvSpPr>
        <p:spPr>
          <a:xfrm>
            <a:off x="1143000" y="2971800"/>
            <a:ext cx="7772400" cy="3276600"/>
          </a:xfrm>
        </p:spPr>
        <p:txBody>
          <a:bodyPr/>
          <a:lstStyle/>
          <a:p>
            <a:pPr>
              <a:buFont typeface="Monotype Sorts" pitchFamily="2" charset="2"/>
              <a:buChar char="n"/>
              <a:defRPr/>
            </a:pPr>
            <a:r>
              <a:rPr lang="en-US" sz="4000" dirty="0" smtClean="0"/>
              <a:t>Your vocabulary is influenced by your self- image.</a:t>
            </a:r>
          </a:p>
          <a:p>
            <a:pPr>
              <a:buFont typeface="Monotype Sorts" pitchFamily="2" charset="2"/>
              <a:buChar char="n"/>
              <a:defRPr/>
            </a:pPr>
            <a:r>
              <a:rPr lang="en-US" sz="4000" dirty="0" smtClean="0"/>
              <a:t>Each word produces a picture to be imitated in 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1676400"/>
            <a:ext cx="7772400" cy="1143000"/>
          </a:xfrm>
        </p:spPr>
        <p:txBody>
          <a:bodyPr/>
          <a:lstStyle/>
          <a:p>
            <a:pPr algn="ctr"/>
            <a:r>
              <a:rPr lang="en-US" altLang="en-US" sz="7200" dirty="0" smtClean="0"/>
              <a:t>How you say it</a:t>
            </a:r>
          </a:p>
        </p:txBody>
      </p:sp>
      <p:sp>
        <p:nvSpPr>
          <p:cNvPr id="90115" name="Rectangle 3"/>
          <p:cNvSpPr>
            <a:spLocks noGrp="1" noChangeArrowheads="1"/>
          </p:cNvSpPr>
          <p:nvPr>
            <p:ph type="body" idx="1"/>
          </p:nvPr>
        </p:nvSpPr>
        <p:spPr>
          <a:xfrm>
            <a:off x="1066800" y="3124200"/>
            <a:ext cx="7772400" cy="3124200"/>
          </a:xfrm>
        </p:spPr>
        <p:txBody>
          <a:bodyPr/>
          <a:lstStyle/>
          <a:p>
            <a:pPr>
              <a:buFont typeface="Monotype Sorts" pitchFamily="2" charset="2"/>
              <a:buChar char="n"/>
              <a:defRPr/>
            </a:pPr>
            <a:r>
              <a:rPr lang="en-US" dirty="0" smtClean="0"/>
              <a:t>Body language</a:t>
            </a:r>
          </a:p>
          <a:p>
            <a:pPr>
              <a:buFont typeface="Monotype Sorts" pitchFamily="2" charset="2"/>
              <a:buChar char="n"/>
              <a:defRPr/>
            </a:pPr>
            <a:r>
              <a:rPr lang="en-US" dirty="0" smtClean="0"/>
              <a:t>Inflection</a:t>
            </a:r>
          </a:p>
          <a:p>
            <a:pPr>
              <a:buFont typeface="Monotype Sorts" pitchFamily="2" charset="2"/>
              <a:buChar char="n"/>
              <a:defRPr/>
            </a:pPr>
            <a:r>
              <a:rPr lang="en-US" dirty="0" smtClean="0"/>
              <a:t>Facial Expression</a:t>
            </a:r>
          </a:p>
          <a:p>
            <a:pPr>
              <a:buFont typeface="Monotype Sorts" pitchFamily="2" charset="2"/>
              <a:buChar char="n"/>
              <a:defRPr/>
            </a:pPr>
            <a:r>
              <a:rPr lang="en-US" dirty="0" smtClean="0"/>
              <a:t>Voice level</a:t>
            </a:r>
          </a:p>
          <a:p>
            <a:pPr>
              <a:buFont typeface="Monotype Sorts" pitchFamily="2" charset="2"/>
              <a:buChar char="n"/>
              <a:defRPr/>
            </a:pPr>
            <a:r>
              <a:rPr lang="en-US" dirty="0" smtClean="0"/>
              <a:t>Timing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3000" y="609600"/>
            <a:ext cx="7772400" cy="2667000"/>
          </a:xfrm>
        </p:spPr>
        <p:txBody>
          <a:bodyPr/>
          <a:lstStyle/>
          <a:p>
            <a:pPr algn="ctr"/>
            <a:r>
              <a:rPr lang="en-US" altLang="en-US" sz="8800" smtClean="0"/>
              <a:t>Words you choose</a:t>
            </a:r>
          </a:p>
        </p:txBody>
      </p:sp>
      <p:sp>
        <p:nvSpPr>
          <p:cNvPr id="91139" name="Rectangle 3"/>
          <p:cNvSpPr>
            <a:spLocks noGrp="1" noChangeArrowheads="1"/>
          </p:cNvSpPr>
          <p:nvPr>
            <p:ph type="body" idx="1"/>
          </p:nvPr>
        </p:nvSpPr>
        <p:spPr>
          <a:xfrm>
            <a:off x="990600" y="3429000"/>
            <a:ext cx="7772400" cy="2895600"/>
          </a:xfrm>
        </p:spPr>
        <p:txBody>
          <a:bodyPr/>
          <a:lstStyle/>
          <a:p>
            <a:pPr>
              <a:buFont typeface="Monotype Sorts" pitchFamily="2" charset="2"/>
              <a:buNone/>
              <a:defRPr/>
            </a:pPr>
            <a:r>
              <a:rPr lang="en-US" dirty="0" smtClean="0"/>
              <a:t>   </a:t>
            </a:r>
            <a:r>
              <a:rPr lang="en-US" sz="4000" dirty="0" smtClean="0"/>
              <a:t>Those things do matter BUT the most subtle and devastating block to communication may well be the actual words you choose to use. </a:t>
            </a:r>
          </a:p>
        </p:txBody>
      </p:sp>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Designs\Azure.pot</Template>
  <TotalTime>10308</TotalTime>
  <Pages>32</Pages>
  <Words>3075</Words>
  <Application>Microsoft Office PowerPoint</Application>
  <PresentationFormat>On-screen Show (4:3)</PresentationFormat>
  <Paragraphs>216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Azure</vt:lpstr>
      <vt:lpstr>Languaging for Leadership Choosing words that work better.</vt:lpstr>
      <vt:lpstr>Words Matter</vt:lpstr>
      <vt:lpstr>  Ancient Wise Saying Revised   “Be careful of your character because it creates your DESTINY.”</vt:lpstr>
      <vt:lpstr>PowerPoint Presentation</vt:lpstr>
      <vt:lpstr>How Human Communication Works </vt:lpstr>
      <vt:lpstr>Words translate into pictures </vt:lpstr>
      <vt:lpstr>Self- Talk</vt:lpstr>
      <vt:lpstr>How you say it</vt:lpstr>
      <vt:lpstr>Words you choose</vt:lpstr>
      <vt:lpstr>We all have filters and habitual, conditioned responses to EVERY WORD we hear.</vt:lpstr>
      <vt:lpstr>How the Brain Works In  Communication </vt:lpstr>
      <vt:lpstr>Filters</vt:lpstr>
      <vt:lpstr>Cultural Differences</vt:lpstr>
      <vt:lpstr>Gender Differences </vt:lpstr>
      <vt:lpstr>Word Selection – “Languaging.”</vt:lpstr>
      <vt:lpstr>Fighting Words! And Alternatives</vt:lpstr>
      <vt:lpstr>Don’t!</vt:lpstr>
      <vt:lpstr>Fail or Failing</vt:lpstr>
      <vt:lpstr>Try, I’ll Try</vt:lpstr>
      <vt:lpstr>Problem</vt:lpstr>
      <vt:lpstr>Change</vt:lpstr>
      <vt:lpstr>But</vt:lpstr>
      <vt:lpstr>Can't</vt:lpstr>
      <vt:lpstr>Wrong    </vt:lpstr>
      <vt:lpstr>Bad      </vt:lpstr>
      <vt:lpstr>  Should or Should Have</vt:lpstr>
      <vt:lpstr>Bored</vt:lpstr>
      <vt:lpstr>Phrases that block communication</vt:lpstr>
      <vt:lpstr>My BAD</vt:lpstr>
      <vt:lpstr>How do you say “No” when you need to!</vt:lpstr>
      <vt:lpstr>Yes, BUT</vt:lpstr>
      <vt:lpstr>You! (accusatory) </vt:lpstr>
      <vt:lpstr>We'll see</vt:lpstr>
      <vt:lpstr>We tried that …</vt:lpstr>
      <vt:lpstr>Not right now!</vt:lpstr>
      <vt:lpstr>Why did you…?  </vt:lpstr>
      <vt:lpstr>Languaging IS a choice</vt:lpstr>
      <vt:lpstr>Use your words to maximize your effectiveness.</vt:lpstr>
      <vt:lpstr>Remember it takes a 21 days to make or break a habit and changing your word pattern will not occur overnight.</vt:lpstr>
      <vt:lpstr>And you can do it!!!  Good luck!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WORDS</dc:title>
  <dc:creator>R. Michael Smith</dc:creator>
  <cp:lastModifiedBy>Original Mike Smith</cp:lastModifiedBy>
  <cp:revision>63</cp:revision>
  <cp:lastPrinted>1601-01-01T00:00:00Z</cp:lastPrinted>
  <dcterms:created xsi:type="dcterms:W3CDTF">1996-04-12T21:22:00Z</dcterms:created>
  <dcterms:modified xsi:type="dcterms:W3CDTF">2017-10-14T02:35:38Z</dcterms:modified>
</cp:coreProperties>
</file>